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25" r:id="rId2"/>
    <p:sldId id="259" r:id="rId3"/>
    <p:sldId id="334" r:id="rId4"/>
    <p:sldId id="347" r:id="rId5"/>
    <p:sldId id="328" r:id="rId6"/>
    <p:sldId id="257" r:id="rId7"/>
    <p:sldId id="260" r:id="rId8"/>
    <p:sldId id="261" r:id="rId9"/>
    <p:sldId id="262" r:id="rId10"/>
    <p:sldId id="632" r:id="rId11"/>
    <p:sldId id="337" r:id="rId12"/>
    <p:sldId id="336" r:id="rId13"/>
    <p:sldId id="338" r:id="rId14"/>
    <p:sldId id="339" r:id="rId15"/>
    <p:sldId id="340" r:id="rId16"/>
    <p:sldId id="341" r:id="rId17"/>
    <p:sldId id="342" r:id="rId18"/>
    <p:sldId id="343" r:id="rId19"/>
    <p:sldId id="350" r:id="rId20"/>
    <p:sldId id="351" r:id="rId21"/>
    <p:sldId id="352" r:id="rId22"/>
    <p:sldId id="353" r:id="rId23"/>
    <p:sldId id="349" r:id="rId24"/>
    <p:sldId id="344" r:id="rId25"/>
    <p:sldId id="346" r:id="rId26"/>
    <p:sldId id="335"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45"/>
    <a:srgbClr val="333F4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0559"/>
  </p:normalViewPr>
  <p:slideViewPr>
    <p:cSldViewPr snapToGrid="0" snapToObjects="1">
      <p:cViewPr varScale="1">
        <p:scale>
          <a:sx n="114" d="100"/>
          <a:sy n="114" d="100"/>
        </p:scale>
        <p:origin x="10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8E78A-F16F-4D47-B5FD-A41493176D13}" type="doc">
      <dgm:prSet loTypeId="urn:microsoft.com/office/officeart/2005/8/layout/pyramid4" loCatId="" qsTypeId="urn:microsoft.com/office/officeart/2005/8/quickstyle/3d5" qsCatId="3D" csTypeId="urn:microsoft.com/office/officeart/2005/8/colors/colorful4" csCatId="colorful" phldr="1"/>
      <dgm:spPr/>
      <dgm:t>
        <a:bodyPr/>
        <a:lstStyle/>
        <a:p>
          <a:endParaRPr lang="en-US"/>
        </a:p>
      </dgm:t>
    </dgm:pt>
    <dgm:pt modelId="{D2A1951E-621E-714C-982A-ED1C15F3D4C8}">
      <dgm:prSet phldrT="[Text]" custT="1"/>
      <dgm:spPr/>
      <dgm:t>
        <a:bodyPr/>
        <a:lstStyle/>
        <a:p>
          <a:r>
            <a:rPr lang="en-US" sz="1800" b="1"/>
            <a:t>(4) Learning is an active process </a:t>
          </a:r>
          <a:endParaRPr lang="en-US" sz="1800" dirty="0"/>
        </a:p>
      </dgm:t>
    </dgm:pt>
    <dgm:pt modelId="{077099D3-30C4-4E4E-A39D-573580B8777A}" type="parTrans" cxnId="{F3E6BFEA-E18F-684D-95B9-A5C4E42FB1ED}">
      <dgm:prSet/>
      <dgm:spPr/>
      <dgm:t>
        <a:bodyPr/>
        <a:lstStyle/>
        <a:p>
          <a:endParaRPr lang="en-US"/>
        </a:p>
      </dgm:t>
    </dgm:pt>
    <dgm:pt modelId="{AF3DD691-294B-AC46-AFA0-C0A50C103CD4}" type="sibTrans" cxnId="{F3E6BFEA-E18F-684D-95B9-A5C4E42FB1ED}">
      <dgm:prSet/>
      <dgm:spPr/>
      <dgm:t>
        <a:bodyPr/>
        <a:lstStyle/>
        <a:p>
          <a:endParaRPr lang="en-US"/>
        </a:p>
      </dgm:t>
    </dgm:pt>
    <dgm:pt modelId="{9BCEA005-0CB0-D54A-8034-4C19D0D31989}">
      <dgm:prSet phldrT="[Text]" custT="1"/>
      <dgm:spPr/>
      <dgm:t>
        <a:bodyPr/>
        <a:lstStyle/>
        <a:p>
          <a:r>
            <a:rPr lang="en-US" sz="1800" b="1"/>
            <a:t>(5) Learners spend lots of time on task, that is, doing relevant things and practising </a:t>
          </a:r>
          <a:endParaRPr lang="en-US" sz="1800" dirty="0"/>
        </a:p>
      </dgm:t>
    </dgm:pt>
    <dgm:pt modelId="{CF8BC175-FE65-8049-9333-4AE719650981}" type="parTrans" cxnId="{0923F078-6D13-A046-9C90-0AACACF369F5}">
      <dgm:prSet/>
      <dgm:spPr/>
      <dgm:t>
        <a:bodyPr/>
        <a:lstStyle/>
        <a:p>
          <a:endParaRPr lang="en-US"/>
        </a:p>
      </dgm:t>
    </dgm:pt>
    <dgm:pt modelId="{A2F5CB7D-CFE2-BA49-A70C-E329BF28235E}" type="sibTrans" cxnId="{0923F078-6D13-A046-9C90-0AACACF369F5}">
      <dgm:prSet/>
      <dgm:spPr/>
      <dgm:t>
        <a:bodyPr/>
        <a:lstStyle/>
        <a:p>
          <a:endParaRPr lang="en-US"/>
        </a:p>
      </dgm:t>
    </dgm:pt>
    <dgm:pt modelId="{AB150E64-4163-0D45-987E-5667595BBAC5}">
      <dgm:prSet phldrT="[Text]" custT="1"/>
      <dgm:spPr/>
      <dgm:t>
        <a:bodyPr/>
        <a:lstStyle/>
        <a:p>
          <a:r>
            <a:rPr lang="en-US" sz="2000" b="1"/>
            <a:t>Engagement = Motivation x Active Learning</a:t>
          </a:r>
        </a:p>
        <a:p>
          <a:r>
            <a:rPr lang="en-US" sz="1600" b="1"/>
            <a:t>(Barkley, 2017)</a:t>
          </a:r>
          <a:endParaRPr lang="en-US" sz="1600" b="1" dirty="0"/>
        </a:p>
      </dgm:t>
    </dgm:pt>
    <dgm:pt modelId="{4930DC6B-CE50-4F49-96FE-F322E2C77DA9}" type="parTrans" cxnId="{66310BE3-99E4-6D4F-893A-AB3159D77C83}">
      <dgm:prSet/>
      <dgm:spPr/>
      <dgm:t>
        <a:bodyPr/>
        <a:lstStyle/>
        <a:p>
          <a:endParaRPr lang="en-US"/>
        </a:p>
      </dgm:t>
    </dgm:pt>
    <dgm:pt modelId="{5E322985-CF4E-4449-940F-BB60EF7A0204}" type="sibTrans" cxnId="{66310BE3-99E4-6D4F-893A-AB3159D77C83}">
      <dgm:prSet/>
      <dgm:spPr/>
      <dgm:t>
        <a:bodyPr/>
        <a:lstStyle/>
        <a:p>
          <a:endParaRPr lang="en-US"/>
        </a:p>
      </dgm:t>
    </dgm:pt>
    <dgm:pt modelId="{04350D27-F21E-1544-82E1-D47660FA7524}">
      <dgm:prSet phldrT="[Text]" custT="1"/>
      <dgm:spPr/>
      <dgm:t>
        <a:bodyPr/>
        <a:lstStyle/>
        <a:p>
          <a:r>
            <a:rPr lang="en-US" sz="1700" b="1" dirty="0"/>
            <a:t>(6) Learning is undertaken at least in part as a collaborative activity - students and staff</a:t>
          </a:r>
          <a:endParaRPr lang="en-US" sz="1700" dirty="0"/>
        </a:p>
      </dgm:t>
    </dgm:pt>
    <dgm:pt modelId="{88FEC986-C178-9F42-BBB3-D6057C9AFD60}" type="parTrans" cxnId="{A85CEEB5-4A9A-E94D-8391-FD6D29FED321}">
      <dgm:prSet/>
      <dgm:spPr/>
      <dgm:t>
        <a:bodyPr/>
        <a:lstStyle/>
        <a:p>
          <a:endParaRPr lang="en-US"/>
        </a:p>
      </dgm:t>
    </dgm:pt>
    <dgm:pt modelId="{5EF38EA7-9DB8-C94C-9602-8C760E1C5C36}" type="sibTrans" cxnId="{A85CEEB5-4A9A-E94D-8391-FD6D29FED321}">
      <dgm:prSet/>
      <dgm:spPr/>
      <dgm:t>
        <a:bodyPr/>
        <a:lstStyle/>
        <a:p>
          <a:endParaRPr lang="en-US"/>
        </a:p>
      </dgm:t>
    </dgm:pt>
    <dgm:pt modelId="{FECDD814-7DD5-7745-85CA-2B24106DF330}" type="pres">
      <dgm:prSet presAssocID="{44A8E78A-F16F-4D47-B5FD-A41493176D13}" presName="compositeShape" presStyleCnt="0">
        <dgm:presLayoutVars>
          <dgm:chMax val="9"/>
          <dgm:dir/>
          <dgm:resizeHandles val="exact"/>
        </dgm:presLayoutVars>
      </dgm:prSet>
      <dgm:spPr/>
    </dgm:pt>
    <dgm:pt modelId="{191BC5F9-53AF-474E-8F62-F604FAFCDB62}" type="pres">
      <dgm:prSet presAssocID="{44A8E78A-F16F-4D47-B5FD-A41493176D13}" presName="triangle1" presStyleLbl="node1" presStyleIdx="0" presStyleCnt="4">
        <dgm:presLayoutVars>
          <dgm:bulletEnabled val="1"/>
        </dgm:presLayoutVars>
      </dgm:prSet>
      <dgm:spPr/>
    </dgm:pt>
    <dgm:pt modelId="{B72EC6A6-3CE0-574B-AA9A-C93F1FA0D994}" type="pres">
      <dgm:prSet presAssocID="{44A8E78A-F16F-4D47-B5FD-A41493176D13}" presName="triangle2" presStyleLbl="node1" presStyleIdx="1" presStyleCnt="4">
        <dgm:presLayoutVars>
          <dgm:bulletEnabled val="1"/>
        </dgm:presLayoutVars>
      </dgm:prSet>
      <dgm:spPr/>
    </dgm:pt>
    <dgm:pt modelId="{7124E0C5-5D25-9645-A205-AD3DFFB687C3}" type="pres">
      <dgm:prSet presAssocID="{44A8E78A-F16F-4D47-B5FD-A41493176D13}" presName="triangle3" presStyleLbl="node1" presStyleIdx="2" presStyleCnt="4">
        <dgm:presLayoutVars>
          <dgm:bulletEnabled val="1"/>
        </dgm:presLayoutVars>
      </dgm:prSet>
      <dgm:spPr/>
    </dgm:pt>
    <dgm:pt modelId="{9EBD1BA0-8296-EB40-847B-A916F238BCB6}" type="pres">
      <dgm:prSet presAssocID="{44A8E78A-F16F-4D47-B5FD-A41493176D13}" presName="triangle4" presStyleLbl="node1" presStyleIdx="3" presStyleCnt="4">
        <dgm:presLayoutVars>
          <dgm:bulletEnabled val="1"/>
        </dgm:presLayoutVars>
      </dgm:prSet>
      <dgm:spPr/>
    </dgm:pt>
  </dgm:ptLst>
  <dgm:cxnLst>
    <dgm:cxn modelId="{C22BB010-A7F1-4A40-A993-AE0629445B6E}" type="presOf" srcId="{D2A1951E-621E-714C-982A-ED1C15F3D4C8}" destId="{191BC5F9-53AF-474E-8F62-F604FAFCDB62}" srcOrd="0" destOrd="0" presId="urn:microsoft.com/office/officeart/2005/8/layout/pyramid4"/>
    <dgm:cxn modelId="{7399E82B-7E1F-9C45-8A27-EC7945532401}" type="presOf" srcId="{AB150E64-4163-0D45-987E-5667595BBAC5}" destId="{7124E0C5-5D25-9645-A205-AD3DFFB687C3}" srcOrd="0" destOrd="0" presId="urn:microsoft.com/office/officeart/2005/8/layout/pyramid4"/>
    <dgm:cxn modelId="{5BC6134E-98B6-8F4B-95D7-DB281A96B061}" type="presOf" srcId="{44A8E78A-F16F-4D47-B5FD-A41493176D13}" destId="{FECDD814-7DD5-7745-85CA-2B24106DF330}" srcOrd="0" destOrd="0" presId="urn:microsoft.com/office/officeart/2005/8/layout/pyramid4"/>
    <dgm:cxn modelId="{2EB2B65D-FA77-0549-9848-82EC5FACCB94}" type="presOf" srcId="{04350D27-F21E-1544-82E1-D47660FA7524}" destId="{9EBD1BA0-8296-EB40-847B-A916F238BCB6}" srcOrd="0" destOrd="0" presId="urn:microsoft.com/office/officeart/2005/8/layout/pyramid4"/>
    <dgm:cxn modelId="{0923F078-6D13-A046-9C90-0AACACF369F5}" srcId="{44A8E78A-F16F-4D47-B5FD-A41493176D13}" destId="{9BCEA005-0CB0-D54A-8034-4C19D0D31989}" srcOrd="1" destOrd="0" parTransId="{CF8BC175-FE65-8049-9333-4AE719650981}" sibTransId="{A2F5CB7D-CFE2-BA49-A70C-E329BF28235E}"/>
    <dgm:cxn modelId="{A85CEEB5-4A9A-E94D-8391-FD6D29FED321}" srcId="{44A8E78A-F16F-4D47-B5FD-A41493176D13}" destId="{04350D27-F21E-1544-82E1-D47660FA7524}" srcOrd="3" destOrd="0" parTransId="{88FEC986-C178-9F42-BBB3-D6057C9AFD60}" sibTransId="{5EF38EA7-9DB8-C94C-9602-8C760E1C5C36}"/>
    <dgm:cxn modelId="{66310BE3-99E4-6D4F-893A-AB3159D77C83}" srcId="{44A8E78A-F16F-4D47-B5FD-A41493176D13}" destId="{AB150E64-4163-0D45-987E-5667595BBAC5}" srcOrd="2" destOrd="0" parTransId="{4930DC6B-CE50-4F49-96FE-F322E2C77DA9}" sibTransId="{5E322985-CF4E-4449-940F-BB60EF7A0204}"/>
    <dgm:cxn modelId="{F3E6BFEA-E18F-684D-95B9-A5C4E42FB1ED}" srcId="{44A8E78A-F16F-4D47-B5FD-A41493176D13}" destId="{D2A1951E-621E-714C-982A-ED1C15F3D4C8}" srcOrd="0" destOrd="0" parTransId="{077099D3-30C4-4E4E-A39D-573580B8777A}" sibTransId="{AF3DD691-294B-AC46-AFA0-C0A50C103CD4}"/>
    <dgm:cxn modelId="{AFC52FFA-ECAC-4040-BE97-6C9C2A41D66C}" type="presOf" srcId="{9BCEA005-0CB0-D54A-8034-4C19D0D31989}" destId="{B72EC6A6-3CE0-574B-AA9A-C93F1FA0D994}" srcOrd="0" destOrd="0" presId="urn:microsoft.com/office/officeart/2005/8/layout/pyramid4"/>
    <dgm:cxn modelId="{D26C74D9-3EE4-3B44-AA2D-3F8167F7AB32}" type="presParOf" srcId="{FECDD814-7DD5-7745-85CA-2B24106DF330}" destId="{191BC5F9-53AF-474E-8F62-F604FAFCDB62}" srcOrd="0" destOrd="0" presId="urn:microsoft.com/office/officeart/2005/8/layout/pyramid4"/>
    <dgm:cxn modelId="{60B923BD-B29E-BE40-A89B-E2C7093CB512}" type="presParOf" srcId="{FECDD814-7DD5-7745-85CA-2B24106DF330}" destId="{B72EC6A6-3CE0-574B-AA9A-C93F1FA0D994}" srcOrd="1" destOrd="0" presId="urn:microsoft.com/office/officeart/2005/8/layout/pyramid4"/>
    <dgm:cxn modelId="{D0B17FB5-8D25-7445-A2D4-227B1D7F2CB7}" type="presParOf" srcId="{FECDD814-7DD5-7745-85CA-2B24106DF330}" destId="{7124E0C5-5D25-9645-A205-AD3DFFB687C3}" srcOrd="2" destOrd="0" presId="urn:microsoft.com/office/officeart/2005/8/layout/pyramid4"/>
    <dgm:cxn modelId="{920BF740-30C0-D547-AF6C-83B81F58EC1F}" type="presParOf" srcId="{FECDD814-7DD5-7745-85CA-2B24106DF330}" destId="{9EBD1BA0-8296-EB40-847B-A916F238BCB6}"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C5F9-53AF-474E-8F62-F604FAFCDB62}">
      <dsp:nvSpPr>
        <dsp:cNvPr id="0" name=""/>
        <dsp:cNvSpPr/>
      </dsp:nvSpPr>
      <dsp:spPr>
        <a:xfrm>
          <a:off x="2817420" y="0"/>
          <a:ext cx="3366654" cy="3366654"/>
        </a:xfrm>
        <a:prstGeom prst="triangl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(4) Learning is an active process </a:t>
          </a:r>
          <a:endParaRPr lang="en-US" sz="1800" kern="1200" dirty="0"/>
        </a:p>
      </dsp:txBody>
      <dsp:txXfrm>
        <a:off x="3659084" y="1683327"/>
        <a:ext cx="1683327" cy="1683327"/>
      </dsp:txXfrm>
    </dsp:sp>
    <dsp:sp modelId="{B72EC6A6-3CE0-574B-AA9A-C93F1FA0D994}">
      <dsp:nvSpPr>
        <dsp:cNvPr id="0" name=""/>
        <dsp:cNvSpPr/>
      </dsp:nvSpPr>
      <dsp:spPr>
        <a:xfrm>
          <a:off x="1134093" y="3366654"/>
          <a:ext cx="3366654" cy="3366654"/>
        </a:xfrm>
        <a:prstGeom prst="triangle">
          <a:avLst/>
        </a:prstGeom>
        <a:solidFill>
          <a:schemeClr val="accent4">
            <a:hueOff val="2848378"/>
            <a:satOff val="18678"/>
            <a:lumOff val="-117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(5) Learners spend lots of time on task, that is, doing relevant things and practising </a:t>
          </a:r>
          <a:endParaRPr lang="en-US" sz="1800" kern="1200" dirty="0"/>
        </a:p>
      </dsp:txBody>
      <dsp:txXfrm>
        <a:off x="1975757" y="5049981"/>
        <a:ext cx="1683327" cy="1683327"/>
      </dsp:txXfrm>
    </dsp:sp>
    <dsp:sp modelId="{7124E0C5-5D25-9645-A205-AD3DFFB687C3}">
      <dsp:nvSpPr>
        <dsp:cNvPr id="0" name=""/>
        <dsp:cNvSpPr/>
      </dsp:nvSpPr>
      <dsp:spPr>
        <a:xfrm rot="10800000">
          <a:off x="2817420" y="3366654"/>
          <a:ext cx="3366654" cy="3366654"/>
        </a:xfrm>
        <a:prstGeom prst="triangle">
          <a:avLst/>
        </a:prstGeom>
        <a:solidFill>
          <a:schemeClr val="accent4">
            <a:hueOff val="5696755"/>
            <a:satOff val="37356"/>
            <a:lumOff val="-2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Engagement = Motivation x Active Learning</a:t>
          </a:r>
        </a:p>
        <a:p>
          <a:pPr marL="0" lvl="0" indent="0" algn="ctr" defTabSz="889000">
            <a:lnSpc>
              <a:spcPct val="90000"/>
            </a:lnSpc>
            <a:spcBef>
              <a:spcPct val="0"/>
            </a:spcBef>
            <a:spcAft>
              <a:spcPct val="35000"/>
            </a:spcAft>
            <a:buNone/>
          </a:pPr>
          <a:r>
            <a:rPr lang="en-US" sz="1600" b="1" kern="1200"/>
            <a:t>(Barkley, 2017)</a:t>
          </a:r>
          <a:endParaRPr lang="en-US" sz="1600" b="1" kern="1200" dirty="0"/>
        </a:p>
      </dsp:txBody>
      <dsp:txXfrm rot="10800000">
        <a:off x="3659083" y="3366654"/>
        <a:ext cx="1683327" cy="1683327"/>
      </dsp:txXfrm>
    </dsp:sp>
    <dsp:sp modelId="{9EBD1BA0-8296-EB40-847B-A916F238BCB6}">
      <dsp:nvSpPr>
        <dsp:cNvPr id="0" name=""/>
        <dsp:cNvSpPr/>
      </dsp:nvSpPr>
      <dsp:spPr>
        <a:xfrm>
          <a:off x="4500748" y="3366654"/>
          <a:ext cx="3366654" cy="3366654"/>
        </a:xfrm>
        <a:prstGeom prst="triangle">
          <a:avLst/>
        </a:prstGeom>
        <a:solidFill>
          <a:schemeClr val="accent4">
            <a:hueOff val="8545133"/>
            <a:satOff val="56034"/>
            <a:lumOff val="-352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(6) Learning is undertaken at least in part as a collaborative activity - students and staff</a:t>
          </a:r>
          <a:endParaRPr lang="en-US" sz="1700" kern="1200" dirty="0"/>
        </a:p>
      </dsp:txBody>
      <dsp:txXfrm>
        <a:off x="5342412" y="5049981"/>
        <a:ext cx="1683327" cy="16833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24T15:31:54.545"/>
    </inkml:context>
    <inkml:brush xml:id="br0">
      <inkml:brushProperty name="width" value="0.05" units="cm"/>
      <inkml:brushProperty name="height" value="0.05" units="cm"/>
      <inkml:brushProperty name="color" value="#E71224"/>
    </inkml:brush>
  </inkml:definitions>
  <inkml:trace contextRef="#ctx0" brushRef="#br0">1487 525 24575,'-10'-4'0,"-3"3"0,7-3 0,-5 4 0,1-5 0,-1 4 0,1-4 0,-1 0 0,1 4 0,-1-8 0,-5 2 0,-1-4 0,-7 0 0,1-1 0,0 0 0,-6 0 0,4 1 0,-11-8 0,4 6 0,-6-6 0,7 7 0,-5-1 0,11 7 0,-11-5 0,11 4 0,-5 0 0,7-3 0,0 8 0,5-7 0,-3 7 0,9-2 0,-10 4 0,10 0 0,-4 0 0,6 0 0,-7-5 0,5 3 0,-4-3 0,0 5 0,4 0 0,-4 0 0,6 0 0,-1 0 0,-5 0 0,4 0 0,-4 0 0,0 0 0,4 0 0,-10 0 0,10 0 0,-9 0 0,3 0 0,1 5 0,0-4 0,7 8 0,-1-3 0,1 4 0,-1-4 0,1 3 0,0-3 0,-1 4 0,1 0 0,-1 1 0,0-5 0,1 3 0,-1-3 0,1 4 0,0 0 0,-1 0 0,1 1 0,-1-6 0,6 5 0,-5-5 0,4 1 0,1 3 0,-5-3 0,4 4 0,-4 1 0,4-1 0,-4 1 0,5-6 0,-1 5 0,-4-5 0,9 6 0,-3-1 0,4 1 0,0-1 0,0 0 0,-5 1 0,4-1 0,-4 6 0,5-4 0,-5 10 0,3-11 0,-7 5 0,7 0 0,-7-4 0,3 10 0,0-11 0,-4 5 0,4 0 0,0 2 0,-5 5 0,5 0 0,-6 0 0,6 0 0,-5 6 0,4-4 0,-5 4 0,6-6 0,-4 0 0,3 0 0,1 0 0,-5 0 0,10 0 0,-4-6 0,5 5 0,-5-5 0,3 1 0,-3 3 0,5-3 0,-5 4 0,4 0 0,-3-5 0,4 4 0,0-9 0,0 4 0,0 0 0,0-4 0,0 4 0,0-6 0,0 6 0,0 1 0,0 1 0,0 3 0,0-3 0,0 5 0,0-6 0,0 5 0,0-5 0,0 0 0,5 5 0,1-5 0,5 0 0,-5 5 0,3-10 0,-3 4 0,5 0 0,-1-5 0,2 11 0,-1-5 0,0 1 0,0 3 0,0-3 0,0-1 0,1 5 0,-6-5 0,3 1 0,-2 3 0,3-9 0,1 9 0,0-9 0,0 4 0,-5 0 0,3-4 0,-3 10 0,5-11 0,0 11 0,0-10 0,0 9 0,-1-9 0,1 4 0,0 0 0,0-4 0,0 4 0,-1-6 0,0 1 0,1-1 0,-1 0 0,0 1 0,1-1 0,-1 0 0,0-4 0,1 3 0,-1-3 0,1 0 0,-1 3 0,6-2 0,1-2 0,1 5 0,3-4 0,-3 0 0,5 5 0,-6-10 0,5 9 0,-11-9 0,11 4 0,-10 0 0,9-4 0,-9 4 0,10 0 0,-5-4 0,6 4 0,10 0 0,-7-3 0,7 8 0,-10-9 0,0 4 0,0 0 0,0-3 0,7 3 0,-6-5 0,12 0 0,-4 0 0,-1 5 0,5-4 0,-5 4 0,7-5 0,0 0 0,-1 0 0,-5 0 0,-3 0 0,-6 0 0,5 0 0,-4 0 0,-2 0 0,-6 0 0,-6 0 0,0 0 0,0-4 0,-4-2 0,-2-4 0,1 4 0,-4-3 0,3 3 0,1-5 0,-4 1 0,8-1 0,-8 1 0,9 0 0,-9-1 0,8 1 0,-3-1 0,4 1 0,1-6 0,0 4 0,-5-5 0,3 7 0,-8-1 0,9-5 0,-9 4 0,4-4 0,0 6 0,-4-1 0,4-5 0,-1 4 0,3-10 0,-2 5 0,5-1 0,-4-3 0,0 3 0,5-5 0,-6 5 0,2 2 0,2 6 0,-8-6 0,8 4 0,-7-4 0,2 5 0,1 1 0,-4-1 0,4 1 0,0-7 0,-4 6 0,4-6 0,-5 7 0,5-1 0,-4 1 0,3-1 0,-4 1 0,0-5 0,5 3 0,-4-3 0,4-1 0,-1 4 0,-2-10 0,2 4 0,-4 1 0,5-5 0,-3 10 0,3-4 0,-5 6 0,0-1 0,0 1 0,0-1 0,0 1 0,0 0 0,0 0 0,0 0 0,0-1 0,0 1 0,0 0 0,0-1 0,0 1 0,0-6 0,0 4 0,0-10 0,0 4 0,-5 1 0,4-5 0,-9 5 0,9-7 0,-10 1 0,10 6 0,-4-5 0,0 10 0,4-4 0,-9 0 0,9 4 0,-9-4 0,9 5 0,-9-5 0,9 4 0,-9-4 0,9 0 0,-9-2 0,3-5 0,1 0 0,-5 0 0,10 0 0,-9 0 0,3-1 0,1 1 0,-5 0 0,4-6 0,-4 4 0,-1-5 0,0 7 0,0 0 0,1 0 0,-1 0 0,1 0 0,-1 0 0,0-1 0,1 1 0,-1 0 0,0 0 0,-4 5 0,3-4 0,-4 4 0,0-5 0,-1 0 0,0 0 0,-4 5 0,3-11 0,-4 15 0,-1-15 0,1 11 0,0-5 0,-1 5 0,1 1 0,0 1 0,0 3 0,-7-5 0,-5 7 0,3-2 0,-1 7 0,9 1 0,1 5 0,0-5 0,0 3 0,0-3 0,5 5 0,-3 0 0,3 0 0,-5 0 0,0 0 0,5 0 0,-3 0 0,3 0 0,-12 0 0,6 0 0,-6 0 0,7 0 0,0 0 0,0 0 0,-1 0 0,1 0 0,0 0 0,0 0 0,0 0 0,0 0 0,0 5 0,5-3 0,2 7 0,5-3 0,-4 4 0,3 1 0,2-1 0,5 0 0,1 1 0,2-1 0,-2 1 0,4-1 0,0 0 0,0 1 0,0-1 0,0 1 0,0-1 0,0 6 0,0-4 0,0 4 0,0-6 0,0 6 0,0-4 0,0 4 0,0 0 0,0-4 0,0 9 0,0-9 0,0 10 0,-5-5 0,-2 6 0,1 0 0,-5 7 0,4-6 0,-6 13 0,2-13 0,-1 22 0,-1-12 0,1 14 0,0-17 0,-1 5 0,1-5 0,0 7 0,-1-7 0,6 5 0,-3-11 0,4 21 0,-6-19 0,5 13 0,-3-17 0,4 0 0,-1 7 0,-3-6 0,3 6 0,1-1 0,-4-4 0,3 4 0,1 1 0,1-5 0,-1 4 0,5-6 0,-9 0 0,8 0 0,-3 0 0,1-5 0,2 3 0,-2-3 0,4 5 0,0-1 0,0 1 0,-6 7 0,5-5 0,-5 4 0,6 1 0,0-6 0,0 6 0,0-1 0,0-4 0,0 5 0,0-7 0,0 6 0,0-4 0,0 4 0,0-6 0,0 0 0,0 0 0,5 0 0,1 0 0,6 0 0,-1-5 0,0 3 0,0-4 0,6 6 0,0-5 0,6 4 0,-5-4 0,4 5 0,2-5 0,11 14 0,-3-11 0,1 7 0,-10-6 0,0-10 0,0 5 0,0-6 0,0 1 0,0-1 0,0 1 0,6 0 0,-4-1 0,5 1 0,-1 0 0,-4 0 0,11 0 0,-11 0 0,11-5 0,-12 3 0,6-9 0,-1 4 0,-4-5 0,5 0 0,-7 0 0,6 0 0,-4 0 0,4 0 0,1 0 0,-5 0 0,11 0 0,-12 0 0,6 0 0,-7 0 0,0-5 0,0 4 0,0-9 0,0 3 0,0-5 0,0 6 0,0-4 0,10 3 0,-8-5 0,9 1 0,-11 4 0,0 2 0,-1 0 0,1-1 0,0-1 0,0-3 0,-5 4 0,3-6 0,-3 6 0,5-4 0,-6 4 0,-1-5 0,-6 0 0,1 1 0,-1-1 0,0 1 0,1-1 0,-1 1 0,-4-1 0,-1 1 0,-1-1 0,-3-4 0,8 3 0,-3-3 0,0-1 0,-1 4 0,-1-4 0,-3 5 0,4-5 0,-5 4 0,0-4 0,0 6 0,0-6 0,0 4 0,0-10 0,0 4 0,0-11 0,0-10 0,0-1 0,0-22 0,6 13 0,-4-23 0,10 6 0,-10-8 0,11 8 0,-12-7 0,5 16 0,-6-7 0,6 9 0,-4 0 0,4 8 0,-6-7 0,0 15 0,0-7 0,0 8 0,0 0 0,0 0 0,0 1 0,0 5 0,0 2 0,0 7 0,0 0 0,-5 6 0,-1 0 0,-5 1 0,-4 0 0,3-2 0,-4 3 0,6 5 0,-1-7 0,0 6 0,-5-6 0,4 6 0,-5-5 0,1 3 0,3-9 0,-9 9 0,4-3 0,-5-1 0,0 4 0,0-9 0,0 4 0,-1 0 0,-5-5 0,4 5 0,-11-2 0,4-3 0,-6 4 0,0-7 0,0 1 0,-7 5 0,-3-5 0,-7 3 0,1 1 0,0 0 0,-7-4 0,-1 2 0,-1 3 0,3 4 0,-24-14 0,9 7 0,1 0 0,8-4 0,2 11 0,9-4 0,14 7 0,-3 0 0,25 2 0,-9-1 0,10 6 0,5 0 0,3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A54A9-BE86-9B41-B28B-1764880F18AF}" type="datetimeFigureOut">
              <a:t>7/3/20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9B958-46B4-B24E-818F-ADF8EC3F0ECC}" type="slidenum">
              <a:t>‹#›</a:t>
            </a:fld>
            <a:endParaRPr lang="en-US"/>
          </a:p>
        </p:txBody>
      </p:sp>
    </p:spTree>
    <p:extLst>
      <p:ext uri="{BB962C8B-B14F-4D97-AF65-F5344CB8AC3E}">
        <p14:creationId xmlns:p14="http://schemas.microsoft.com/office/powerpoint/2010/main" val="33892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670D6-7088-6341-B60F-E74EA905DB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473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orsida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906894"/>
            <a:ext cx="5785280" cy="2387600"/>
          </a:xfrm>
        </p:spPr>
        <p:txBody>
          <a:bodyPr lIns="0" rIns="0" anchor="b">
            <a:noAutofit/>
          </a:bodyPr>
          <a:lstStyle>
            <a:lvl1pPr algn="l">
              <a:defRPr sz="5000">
                <a:solidFill>
                  <a:schemeClr val="tx2"/>
                </a:solidFill>
              </a:defRPr>
            </a:lvl1pPr>
          </a:lstStyle>
          <a:p>
            <a:r>
              <a:rPr lang="en-US"/>
              <a:t>Click to edit Master title style</a:t>
            </a:r>
          </a:p>
        </p:txBody>
      </p:sp>
      <p:sp>
        <p:nvSpPr>
          <p:cNvPr id="3" name="Subtitle 2"/>
          <p:cNvSpPr>
            <a:spLocks noGrp="1"/>
          </p:cNvSpPr>
          <p:nvPr>
            <p:ph type="subTitle" idx="1"/>
          </p:nvPr>
        </p:nvSpPr>
        <p:spPr>
          <a:xfrm>
            <a:off x="648000" y="4469426"/>
            <a:ext cx="5785280" cy="1655762"/>
          </a:xfrm>
        </p:spPr>
        <p:txBody>
          <a:bodyPr lIns="0" rIns="0">
            <a:normAutofit/>
          </a:bodyPr>
          <a:lstStyle>
            <a:lvl1pPr marL="0" indent="0" algn="l">
              <a:buNone/>
              <a:defRPr sz="2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0772DDC2-CCC7-664E-B58A-E82E17D500D7}"/>
              </a:ext>
            </a:extLst>
          </p:cNvPr>
          <p:cNvPicPr>
            <a:picLocks noChangeAspect="1"/>
          </p:cNvPicPr>
          <p:nvPr userDrawn="1"/>
        </p:nvPicPr>
        <p:blipFill>
          <a:blip r:embed="rId3"/>
          <a:stretch>
            <a:fillRect/>
          </a:stretch>
        </p:blipFill>
        <p:spPr>
          <a:xfrm>
            <a:off x="10173330" y="4923616"/>
            <a:ext cx="1191123" cy="1201572"/>
          </a:xfrm>
          <a:prstGeom prst="rect">
            <a:avLst/>
          </a:prstGeom>
        </p:spPr>
      </p:pic>
      <p:sp>
        <p:nvSpPr>
          <p:cNvPr id="10" name="TextBox 9">
            <a:extLst>
              <a:ext uri="{FF2B5EF4-FFF2-40B4-BE49-F238E27FC236}">
                <a16:creationId xmlns:a16="http://schemas.microsoft.com/office/drawing/2014/main" id="{A3694B5B-0DAA-CC40-A760-D133F022C63E}"/>
              </a:ext>
            </a:extLst>
          </p:cNvPr>
          <p:cNvSpPr txBox="1"/>
          <p:nvPr userDrawn="1"/>
        </p:nvSpPr>
        <p:spPr>
          <a:xfrm>
            <a:off x="648000"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47984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eir dalkar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996709" cy="1247504"/>
          </a:xfrm>
        </p:spPr>
        <p:txBody>
          <a:bodyPr/>
          <a:lstStyle/>
          <a:p>
            <a:r>
              <a:rPr lang="en-US"/>
              <a:t>Click to edit Master title style</a:t>
            </a:r>
          </a:p>
        </p:txBody>
      </p:sp>
      <p:sp>
        <p:nvSpPr>
          <p:cNvPr id="3" name="Content Placeholder 2"/>
          <p:cNvSpPr>
            <a:spLocks noGrp="1"/>
          </p:cNvSpPr>
          <p:nvPr>
            <p:ph sz="half" idx="1"/>
          </p:nvPr>
        </p:nvSpPr>
        <p:spPr>
          <a:xfrm>
            <a:off x="900000" y="1825625"/>
            <a:ext cx="4904509" cy="4351338"/>
          </a:xfrm>
        </p:spPr>
        <p:txBody>
          <a:bodyPr/>
          <a:lstStyle>
            <a:lvl1pPr marL="0" indent="0">
              <a:buFont typeface="Arial" charset="0"/>
              <a:buNone/>
              <a:tabLst/>
              <a:defRPr/>
            </a:lvl1pPr>
            <a:lvl2pPr>
              <a:spcBef>
                <a:spcPts val="500"/>
              </a:spcBef>
              <a:spcAft>
                <a:spcPts val="300"/>
              </a:spcAft>
              <a:defRPr sz="2000"/>
            </a:lvl2pPr>
            <a:lvl3pPr>
              <a:spcBef>
                <a:spcPts val="300"/>
              </a:spcBef>
              <a:spcAft>
                <a:spcPts val="200"/>
              </a:spcAft>
              <a:defRPr/>
            </a:lvl3pPr>
            <a:lvl4pPr>
              <a:spcBef>
                <a:spcPts val="300"/>
              </a:spcBef>
              <a:spcAft>
                <a:spcPts val="200"/>
              </a:spcAf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0000" y="1825625"/>
            <a:ext cx="4904509" cy="4351338"/>
          </a:xfrm>
        </p:spPr>
        <p:txBody>
          <a:bodyPr/>
          <a:lstStyle>
            <a:lvl2pPr>
              <a:spcBef>
                <a:spcPts val="500"/>
              </a:spcBef>
              <a:spcAft>
                <a:spcPts val="300"/>
              </a:spcAft>
              <a:defRPr sz="2000"/>
            </a:lvl2pPr>
            <a:lvl3pPr>
              <a:spcBef>
                <a:spcPts val="300"/>
              </a:spcBef>
              <a:spcAft>
                <a:spcPts val="200"/>
              </a:spcAft>
              <a:defRPr/>
            </a:lvl3pPr>
            <a:lvl4pPr>
              <a:spcBef>
                <a:spcPts val="300"/>
              </a:spcBef>
              <a:spcAft>
                <a:spcPts val="200"/>
              </a:spcAf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63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anburdur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996709" cy="1247504"/>
          </a:xfrm>
        </p:spPr>
        <p:txBody>
          <a:bodyPr/>
          <a:lstStyle/>
          <a:p>
            <a:r>
              <a:rPr lang="en-US"/>
              <a:t>Click to edit Master title style</a:t>
            </a:r>
          </a:p>
        </p:txBody>
      </p:sp>
      <p:sp>
        <p:nvSpPr>
          <p:cNvPr id="3" name="Content Placeholder 2"/>
          <p:cNvSpPr>
            <a:spLocks noGrp="1"/>
          </p:cNvSpPr>
          <p:nvPr>
            <p:ph sz="half" idx="1"/>
          </p:nvPr>
        </p:nvSpPr>
        <p:spPr>
          <a:xfrm>
            <a:off x="900000" y="2075009"/>
            <a:ext cx="4904509" cy="4351338"/>
          </a:xfrm>
        </p:spPr>
        <p:txBody>
          <a:bodyPr/>
          <a:lstStyle>
            <a:lvl1pPr>
              <a:defRPr sz="2000"/>
            </a:lvl1pPr>
            <a:lvl2pPr>
              <a:defRPr sz="2000"/>
            </a:lvl2pPr>
            <a:lvl3pPr>
              <a:defRPr sz="1800"/>
            </a:lvl3pPr>
            <a:lvl4pPr>
              <a:defRPr sz="16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idx="11"/>
          </p:nvPr>
        </p:nvSpPr>
        <p:spPr>
          <a:xfrm>
            <a:off x="900000" y="1370749"/>
            <a:ext cx="4904509" cy="639762"/>
          </a:xfrm>
        </p:spPr>
        <p:txBody>
          <a:bodyPr lIns="0" rIns="0" anchor="b">
            <a:normAutofit/>
          </a:bodyPr>
          <a:lstStyle>
            <a:lvl1pPr marL="0" indent="0">
              <a:buNone/>
              <a:defRPr sz="2200" b="1" u="none">
                <a:solidFill>
                  <a:schemeClr val="tx2"/>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2"/>
          <p:cNvSpPr>
            <a:spLocks noGrp="1"/>
          </p:cNvSpPr>
          <p:nvPr>
            <p:ph sz="half" idx="12"/>
          </p:nvPr>
        </p:nvSpPr>
        <p:spPr>
          <a:xfrm>
            <a:off x="6120000" y="2075009"/>
            <a:ext cx="4904509" cy="4351338"/>
          </a:xfrm>
        </p:spPr>
        <p:txBody>
          <a:bodyPr/>
          <a:lstStyle>
            <a:lvl1pPr>
              <a:defRPr sz="2000"/>
            </a:lvl1pPr>
            <a:lvl2pPr>
              <a:defRPr sz="2000"/>
            </a:lvl2pPr>
            <a:lvl3pPr>
              <a:defRPr sz="1800"/>
            </a:lvl3pPr>
            <a:lvl4pPr>
              <a:defRPr sz="16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120000" y="1370749"/>
            <a:ext cx="4904509" cy="639762"/>
          </a:xfrm>
        </p:spPr>
        <p:txBody>
          <a:bodyPr lIns="0" rIns="0" anchor="b">
            <a:normAutofit/>
          </a:bodyPr>
          <a:lstStyle>
            <a:lvl1pPr marL="0" indent="0">
              <a:buNone/>
              <a:defRPr sz="2200" b="1" u="none">
                <a:solidFill>
                  <a:schemeClr val="tx2"/>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ill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6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or mynd / Big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lstStyle/>
          <a:p>
            <a:r>
              <a:rPr lang="en-US"/>
              <a:t>Click icon to add picture</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72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ksida / End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5303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5" name="Picture 4">
            <a:extLst>
              <a:ext uri="{FF2B5EF4-FFF2-40B4-BE49-F238E27FC236}">
                <a16:creationId xmlns:a16="http://schemas.microsoft.com/office/drawing/2014/main" id="{39E306AB-CF01-344A-918F-50210002E55B}"/>
              </a:ext>
            </a:extLst>
          </p:cNvPr>
          <p:cNvPicPr>
            <a:picLocks noChangeAspect="1"/>
          </p:cNvPicPr>
          <p:nvPr userDrawn="1"/>
        </p:nvPicPr>
        <p:blipFill>
          <a:blip r:embed="rId2"/>
          <a:stretch>
            <a:fillRect/>
          </a:stretch>
        </p:blipFill>
        <p:spPr>
          <a:xfrm>
            <a:off x="5556755" y="2519809"/>
            <a:ext cx="1078491" cy="1099222"/>
          </a:xfrm>
          <a:prstGeom prst="rect">
            <a:avLst/>
          </a:prstGeom>
        </p:spPr>
      </p:pic>
      <p:sp>
        <p:nvSpPr>
          <p:cNvPr id="6" name="TextBox 5">
            <a:extLst>
              <a:ext uri="{FF2B5EF4-FFF2-40B4-BE49-F238E27FC236}">
                <a16:creationId xmlns:a16="http://schemas.microsoft.com/office/drawing/2014/main" id="{8487209F-B09C-D846-BB65-BC57C1E41B38}"/>
              </a:ext>
            </a:extLst>
          </p:cNvPr>
          <p:cNvSpPr txBox="1"/>
          <p:nvPr userDrawn="1"/>
        </p:nvSpPr>
        <p:spPr>
          <a:xfrm>
            <a:off x="1426955" y="6576061"/>
            <a:ext cx="9338091" cy="246221"/>
          </a:xfrm>
          <a:prstGeom prst="rect">
            <a:avLst/>
          </a:prstGeom>
          <a:noFill/>
        </p:spPr>
        <p:txBody>
          <a:bodyPr wrap="square" rtlCol="0">
            <a:spAutoFit/>
          </a:bodyPr>
          <a:lstStyle/>
          <a:p>
            <a:pPr marL="0" marR="0" indent="0" algn="ctr" defTabSz="456971" rtl="0" eaLnBrk="1" fontAlgn="auto" latinLnBrk="0" hangingPunct="1">
              <a:lnSpc>
                <a:spcPct val="100000"/>
              </a:lnSpc>
              <a:spcBef>
                <a:spcPts val="0"/>
              </a:spcBef>
              <a:spcAft>
                <a:spcPts val="0"/>
              </a:spcAft>
              <a:buClrTx/>
              <a:buSzTx/>
              <a:buFontTx/>
              <a:buNone/>
              <a:tabLst/>
              <a:defRPr/>
            </a:pPr>
            <a:r>
              <a:rPr lang="en-US" sz="999" b="0" i="0" kern="1200">
                <a:solidFill>
                  <a:schemeClr val="tx2"/>
                </a:solidFill>
                <a:effectLst/>
                <a:latin typeface="Arial" charset="0"/>
                <a:ea typeface="Arial" charset="0"/>
                <a:cs typeface="Arial" charset="0"/>
              </a:rPr>
              <a:t>Háskólinn í Reykjavík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Menntavegur 1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101 Reykjavík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Sími: 599 6200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www.hr.is</a:t>
            </a:r>
            <a:endParaRPr lang="en-US" sz="999" b="0" i="0">
              <a:solidFill>
                <a:schemeClr val="tx2"/>
              </a:solidFill>
              <a:latin typeface="Arial" charset="0"/>
              <a:ea typeface="Arial" charset="0"/>
              <a:cs typeface="Arial" charset="0"/>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a 2 / Title Slide 2">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6985000" cy="685799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A486C83-4980-3C4E-94F5-39AEDB11FB64}"/>
              </a:ext>
            </a:extLst>
          </p:cNvPr>
          <p:cNvSpPr>
            <a:spLocks noGrp="1"/>
          </p:cNvSpPr>
          <p:nvPr>
            <p:ph type="ctrTitle"/>
          </p:nvPr>
        </p:nvSpPr>
        <p:spPr>
          <a:xfrm>
            <a:off x="648000" y="1906894"/>
            <a:ext cx="5785280" cy="2387600"/>
          </a:xfrm>
        </p:spPr>
        <p:txBody>
          <a:bodyPr lIns="0" rIns="0" anchor="b">
            <a:noAutofit/>
          </a:bodyPr>
          <a:lstStyle>
            <a:lvl1pPr algn="l">
              <a:defRPr sz="5000">
                <a:solidFill>
                  <a:schemeClr val="tx2"/>
                </a:solidFill>
              </a:defRPr>
            </a:lvl1pPr>
          </a:lstStyle>
          <a:p>
            <a:r>
              <a:rPr lang="en-US"/>
              <a:t>Click to edit Master title style</a:t>
            </a:r>
          </a:p>
        </p:txBody>
      </p:sp>
      <p:sp>
        <p:nvSpPr>
          <p:cNvPr id="11" name="Subtitle 2">
            <a:extLst>
              <a:ext uri="{FF2B5EF4-FFF2-40B4-BE49-F238E27FC236}">
                <a16:creationId xmlns:a16="http://schemas.microsoft.com/office/drawing/2014/main" id="{9409AC80-A461-4E4A-A3F5-169F1DC6D2B5}"/>
              </a:ext>
            </a:extLst>
          </p:cNvPr>
          <p:cNvSpPr>
            <a:spLocks noGrp="1"/>
          </p:cNvSpPr>
          <p:nvPr>
            <p:ph type="subTitle" idx="1"/>
          </p:nvPr>
        </p:nvSpPr>
        <p:spPr>
          <a:xfrm>
            <a:off x="648000" y="4469426"/>
            <a:ext cx="5785280" cy="1655762"/>
          </a:xfrm>
        </p:spPr>
        <p:txBody>
          <a:bodyPr lIns="0" rIns="0">
            <a:normAutofit/>
          </a:bodyPr>
          <a:lstStyle>
            <a:lvl1pPr marL="0" indent="0" algn="l">
              <a:buNone/>
              <a:defRPr sz="2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28726902-C60A-D041-8050-1E4998C1EF3D}"/>
              </a:ext>
            </a:extLst>
          </p:cNvPr>
          <p:cNvPicPr>
            <a:picLocks noChangeAspect="1"/>
          </p:cNvPicPr>
          <p:nvPr userDrawn="1"/>
        </p:nvPicPr>
        <p:blipFill>
          <a:blip r:embed="rId2"/>
          <a:stretch>
            <a:fillRect/>
          </a:stretch>
        </p:blipFill>
        <p:spPr>
          <a:xfrm>
            <a:off x="6985000" y="0"/>
            <a:ext cx="5207000" cy="6858000"/>
          </a:xfrm>
          <a:prstGeom prst="rect">
            <a:avLst/>
          </a:prstGeom>
        </p:spPr>
      </p:pic>
      <p:pic>
        <p:nvPicPr>
          <p:cNvPr id="14" name="Picture 13">
            <a:extLst>
              <a:ext uri="{FF2B5EF4-FFF2-40B4-BE49-F238E27FC236}">
                <a16:creationId xmlns:a16="http://schemas.microsoft.com/office/drawing/2014/main" id="{876A03BD-4292-0341-A23A-D4D925759741}"/>
              </a:ext>
            </a:extLst>
          </p:cNvPr>
          <p:cNvPicPr>
            <a:picLocks noChangeAspect="1"/>
          </p:cNvPicPr>
          <p:nvPr userDrawn="1"/>
        </p:nvPicPr>
        <p:blipFill>
          <a:blip r:embed="rId3"/>
          <a:stretch>
            <a:fillRect/>
          </a:stretch>
        </p:blipFill>
        <p:spPr>
          <a:xfrm>
            <a:off x="648000" y="462385"/>
            <a:ext cx="1191124" cy="1201572"/>
          </a:xfrm>
          <a:prstGeom prst="rect">
            <a:avLst/>
          </a:prstGeom>
        </p:spPr>
      </p:pic>
      <p:sp>
        <p:nvSpPr>
          <p:cNvPr id="15" name="TextBox 14">
            <a:extLst>
              <a:ext uri="{FF2B5EF4-FFF2-40B4-BE49-F238E27FC236}">
                <a16:creationId xmlns:a16="http://schemas.microsoft.com/office/drawing/2014/main" id="{269CF622-E991-834C-B792-F1D911191D9E}"/>
              </a:ext>
            </a:extLst>
          </p:cNvPr>
          <p:cNvSpPr txBox="1"/>
          <p:nvPr userDrawn="1"/>
        </p:nvSpPr>
        <p:spPr>
          <a:xfrm>
            <a:off x="648000"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148568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ill og meginmal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539509" cy="1247504"/>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sz="2200"/>
            </a:lvl1pPr>
            <a:lvl2pPr>
              <a:spcBef>
                <a:spcPts val="800"/>
              </a:spcBef>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19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ynd til hlidar  / Image to side">
    <p:spTree>
      <p:nvGrpSpPr>
        <p:cNvPr id="1" name=""/>
        <p:cNvGrpSpPr/>
        <p:nvPr/>
      </p:nvGrpSpPr>
      <p:grpSpPr>
        <a:xfrm>
          <a:off x="0" y="0"/>
          <a:ext cx="0" cy="0"/>
          <a:chOff x="0" y="0"/>
          <a:chExt cx="0" cy="0"/>
        </a:xfrm>
      </p:grpSpPr>
      <p:sp>
        <p:nvSpPr>
          <p:cNvPr id="2" name="Title 1"/>
          <p:cNvSpPr>
            <a:spLocks noGrp="1"/>
          </p:cNvSpPr>
          <p:nvPr>
            <p:ph type="title"/>
          </p:nvPr>
        </p:nvSpPr>
        <p:spPr>
          <a:xfrm>
            <a:off x="900000" y="666876"/>
            <a:ext cx="5559790"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5559791"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6E20066-84EF-BF4B-B4C5-A838AC2A7122}"/>
              </a:ext>
            </a:extLst>
          </p:cNvPr>
          <p:cNvSpPr>
            <a:spLocks noGrp="1"/>
          </p:cNvSpPr>
          <p:nvPr>
            <p:ph type="pic" sz="quarter" idx="12"/>
          </p:nvPr>
        </p:nvSpPr>
        <p:spPr>
          <a:xfrm>
            <a:off x="6965576" y="0"/>
            <a:ext cx="5226424" cy="6858000"/>
          </a:xfrm>
        </p:spPr>
        <p:txBody>
          <a:bodyPr/>
          <a:lstStyle/>
          <a:p>
            <a:r>
              <a:rPr lang="en-US"/>
              <a:t>Click icon to add picture</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 mynd til hlidar / Image to s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D2523-2652-5B4A-830D-B8627FAD0BDC}"/>
              </a:ext>
            </a:extLst>
          </p:cNvPr>
          <p:cNvPicPr>
            <a:picLocks noChangeAspect="1"/>
          </p:cNvPicPr>
          <p:nvPr userDrawn="1"/>
        </p:nvPicPr>
        <p:blipFill>
          <a:blip r:embed="rId2"/>
          <a:stretch>
            <a:fillRect/>
          </a:stretch>
        </p:blipFill>
        <p:spPr>
          <a:xfrm>
            <a:off x="6985000" y="0"/>
            <a:ext cx="5207000" cy="6858000"/>
          </a:xfrm>
          <a:prstGeom prst="rect">
            <a:avLst/>
          </a:prstGeom>
        </p:spPr>
      </p:pic>
      <p:sp>
        <p:nvSpPr>
          <p:cNvPr id="2" name="Title 1"/>
          <p:cNvSpPr>
            <a:spLocks noGrp="1"/>
          </p:cNvSpPr>
          <p:nvPr>
            <p:ph type="title"/>
          </p:nvPr>
        </p:nvSpPr>
        <p:spPr>
          <a:xfrm>
            <a:off x="900000" y="666876"/>
            <a:ext cx="5559790"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5559791"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27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ynd til hlidar mjo / Image narrow">
    <p:spTree>
      <p:nvGrpSpPr>
        <p:cNvPr id="1" name=""/>
        <p:cNvGrpSpPr/>
        <p:nvPr/>
      </p:nvGrpSpPr>
      <p:grpSpPr>
        <a:xfrm>
          <a:off x="0" y="0"/>
          <a:ext cx="0" cy="0"/>
          <a:chOff x="0" y="0"/>
          <a:chExt cx="0" cy="0"/>
        </a:xfrm>
      </p:grpSpPr>
      <p:sp>
        <p:nvSpPr>
          <p:cNvPr id="2" name="Title 1"/>
          <p:cNvSpPr>
            <a:spLocks noGrp="1"/>
          </p:cNvSpPr>
          <p:nvPr>
            <p:ph type="title"/>
          </p:nvPr>
        </p:nvSpPr>
        <p:spPr>
          <a:xfrm>
            <a:off x="899999" y="666876"/>
            <a:ext cx="7948725"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7948726"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6E20066-84EF-BF4B-B4C5-A838AC2A7122}"/>
              </a:ext>
            </a:extLst>
          </p:cNvPr>
          <p:cNvSpPr>
            <a:spLocks noGrp="1"/>
          </p:cNvSpPr>
          <p:nvPr>
            <p:ph type="pic" sz="quarter" idx="12"/>
          </p:nvPr>
        </p:nvSpPr>
        <p:spPr>
          <a:xfrm>
            <a:off x="9276000" y="0"/>
            <a:ext cx="2916000" cy="6858000"/>
          </a:xfrm>
        </p:spPr>
        <p:txBody>
          <a:bodyPr/>
          <a:lstStyle/>
          <a:p>
            <a:r>
              <a:rPr lang="en-US"/>
              <a:t>Click icon to add picture</a:t>
            </a:r>
          </a:p>
        </p:txBody>
      </p:sp>
    </p:spTree>
    <p:extLst>
      <p:ext uri="{BB962C8B-B14F-4D97-AF65-F5344CB8AC3E}">
        <p14:creationId xmlns:p14="http://schemas.microsoft.com/office/powerpoint/2010/main" val="127564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 mynd til hlidar mjo / Image narrow">
    <p:spTree>
      <p:nvGrpSpPr>
        <p:cNvPr id="1" name=""/>
        <p:cNvGrpSpPr/>
        <p:nvPr/>
      </p:nvGrpSpPr>
      <p:grpSpPr>
        <a:xfrm>
          <a:off x="0" y="0"/>
          <a:ext cx="0" cy="0"/>
          <a:chOff x="0" y="0"/>
          <a:chExt cx="0" cy="0"/>
        </a:xfrm>
      </p:grpSpPr>
      <p:sp>
        <p:nvSpPr>
          <p:cNvPr id="2" name="Title 1"/>
          <p:cNvSpPr>
            <a:spLocks noGrp="1"/>
          </p:cNvSpPr>
          <p:nvPr>
            <p:ph type="title"/>
          </p:nvPr>
        </p:nvSpPr>
        <p:spPr>
          <a:xfrm>
            <a:off x="899999" y="666876"/>
            <a:ext cx="7948725"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7948726"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BD17BC-DE4B-3843-9F5A-DA6D3D80F1F5}"/>
              </a:ext>
            </a:extLst>
          </p:cNvPr>
          <p:cNvPicPr>
            <a:picLocks noChangeAspect="1"/>
          </p:cNvPicPr>
          <p:nvPr userDrawn="1"/>
        </p:nvPicPr>
        <p:blipFill>
          <a:blip r:embed="rId2"/>
          <a:stretch>
            <a:fillRect/>
          </a:stretch>
        </p:blipFill>
        <p:spPr>
          <a:xfrm>
            <a:off x="9271000" y="0"/>
            <a:ext cx="2921000" cy="6858000"/>
          </a:xfrm>
          <a:prstGeom prst="rect">
            <a:avLst/>
          </a:prstGeom>
        </p:spPr>
      </p:pic>
    </p:spTree>
    <p:extLst>
      <p:ext uri="{BB962C8B-B14F-4D97-AF65-F5344CB8AC3E}">
        <p14:creationId xmlns:p14="http://schemas.microsoft.com/office/powerpoint/2010/main" val="397172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Millikafli m. mynd / Section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58551-721B-6249-A770-993B2341ED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6350" y="2498732"/>
            <a:ext cx="12198350" cy="435926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0000" y="2479668"/>
            <a:ext cx="8091600" cy="2456880"/>
          </a:xfrm>
        </p:spPr>
        <p:txBody>
          <a:bodyPr anchor="b">
            <a:normAutofit/>
          </a:bodyPr>
          <a:lstStyle>
            <a:lvl1pPr>
              <a:defRPr sz="44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00000" y="4963536"/>
            <a:ext cx="8091600" cy="1500187"/>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5DAF5B24-EBBF-994C-9481-9FC301924E58}"/>
              </a:ext>
            </a:extLst>
          </p:cNvPr>
          <p:cNvPicPr>
            <a:picLocks noChangeAspect="1"/>
          </p:cNvPicPr>
          <p:nvPr userDrawn="1"/>
        </p:nvPicPr>
        <p:blipFill>
          <a:blip r:embed="rId3"/>
          <a:stretch>
            <a:fillRect/>
          </a:stretch>
        </p:blipFill>
        <p:spPr>
          <a:xfrm>
            <a:off x="11158560" y="206949"/>
            <a:ext cx="814910" cy="841775"/>
          </a:xfrm>
          <a:prstGeom prst="rect">
            <a:avLst/>
          </a:prstGeom>
        </p:spPr>
      </p:pic>
      <p:sp>
        <p:nvSpPr>
          <p:cNvPr id="8" name="TextBox 7">
            <a:extLst>
              <a:ext uri="{FF2B5EF4-FFF2-40B4-BE49-F238E27FC236}">
                <a16:creationId xmlns:a16="http://schemas.microsoft.com/office/drawing/2014/main" id="{6657E51C-46FE-874F-AC57-32F0425468F7}"/>
              </a:ext>
            </a:extLst>
          </p:cNvPr>
          <p:cNvSpPr txBox="1"/>
          <p:nvPr userDrawn="1"/>
        </p:nvSpPr>
        <p:spPr>
          <a:xfrm>
            <a:off x="8509156"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Millikafli hvitur / Section white">
    <p:spTree>
      <p:nvGrpSpPr>
        <p:cNvPr id="1" name=""/>
        <p:cNvGrpSpPr/>
        <p:nvPr/>
      </p:nvGrpSpPr>
      <p:grpSpPr>
        <a:xfrm>
          <a:off x="0" y="0"/>
          <a:ext cx="0" cy="0"/>
          <a:chOff x="0" y="0"/>
          <a:chExt cx="0" cy="0"/>
        </a:xfrm>
      </p:grpSpPr>
      <p:sp>
        <p:nvSpPr>
          <p:cNvPr id="2" name="Title 1"/>
          <p:cNvSpPr>
            <a:spLocks noGrp="1"/>
          </p:cNvSpPr>
          <p:nvPr>
            <p:ph type="title"/>
          </p:nvPr>
        </p:nvSpPr>
        <p:spPr>
          <a:xfrm>
            <a:off x="900000" y="1709738"/>
            <a:ext cx="10515600" cy="2852737"/>
          </a:xfrm>
        </p:spPr>
        <p:txBody>
          <a:bodyPr anchor="b">
            <a:normAutofit/>
          </a:bodyPr>
          <a:lstStyle>
            <a:lvl1pPr>
              <a:defRPr sz="44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00000" y="4589463"/>
            <a:ext cx="10515600" cy="1500187"/>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4797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129662"/>
            <a:ext cx="9539509" cy="1247504"/>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900000" y="1825625"/>
            <a:ext cx="1025856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7"/>
          <a:stretch>
            <a:fillRect/>
          </a:stretch>
        </p:blipFill>
        <p:spPr>
          <a:xfrm>
            <a:off x="11158560" y="206949"/>
            <a:ext cx="814910" cy="841775"/>
          </a:xfrm>
          <a:prstGeom prst="rect">
            <a:avLst/>
          </a:prstGeom>
        </p:spPr>
      </p:pic>
      <p:sp>
        <p:nvSpPr>
          <p:cNvPr id="5" name="TextBox 4">
            <a:extLst>
              <a:ext uri="{FF2B5EF4-FFF2-40B4-BE49-F238E27FC236}">
                <a16:creationId xmlns:a16="http://schemas.microsoft.com/office/drawing/2014/main" id="{E3E9B33B-7A05-834B-99C4-038103892AB2}"/>
              </a:ext>
            </a:extLst>
          </p:cNvPr>
          <p:cNvSpPr txBox="1"/>
          <p:nvPr userDrawn="1"/>
        </p:nvSpPr>
        <p:spPr>
          <a:xfrm>
            <a:off x="8509156"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1745725428"/>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0" r:id="rId3"/>
    <p:sldLayoutId id="2147483668" r:id="rId4"/>
    <p:sldLayoutId id="2147483672" r:id="rId5"/>
    <p:sldLayoutId id="2147483670" r:id="rId6"/>
    <p:sldLayoutId id="2147483673" r:id="rId7"/>
    <p:sldLayoutId id="2147483660" r:id="rId8"/>
    <p:sldLayoutId id="2147483651" r:id="rId9"/>
    <p:sldLayoutId id="2147483652" r:id="rId10"/>
    <p:sldLayoutId id="2147483665" r:id="rId11"/>
    <p:sldLayoutId id="2147483654" r:id="rId12"/>
    <p:sldLayoutId id="2147483663" r:id="rId13"/>
    <p:sldLayoutId id="2147483655" r:id="rId14"/>
    <p:sldLayoutId id="2147483664" r:id="rId15"/>
  </p:sldLayoutIdLst>
  <p:txStyles>
    <p:titleStyle>
      <a:lvl1pPr algn="l" defTabSz="914400" rtl="0" eaLnBrk="1" latinLnBrk="0" hangingPunct="1">
        <a:lnSpc>
          <a:spcPct val="90000"/>
        </a:lnSpc>
        <a:spcBef>
          <a:spcPct val="0"/>
        </a:spcBef>
        <a:buNone/>
        <a:defRPr sz="3600" b="0" i="0" kern="1200">
          <a:solidFill>
            <a:schemeClr val="tx2"/>
          </a:solidFill>
          <a:latin typeface="Arial" charset="0"/>
          <a:ea typeface="Arial" charset="0"/>
          <a:cs typeface="Arial" charset="0"/>
        </a:defRPr>
      </a:lvl1pPr>
    </p:titleStyle>
    <p:body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2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2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community.canvaslms.com/docs/DOC-26294-how-do-i-set-my-canvas-notification-preferences-as-an-instructor" TargetMode="External"/><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hyperlink" Target="https://www.chronicle.com/article/The-3-Essential-Functions-of/228909" TargetMode="External"/><Relationship Id="rId4" Type="http://schemas.openxmlformats.org/officeDocument/2006/relationships/hyperlink" Target="https://teachingcenter.wustl.edu/resources/course-design/constructing-a-syllabu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phil-race.co.uk/most-popular-downloads/" TargetMode="External"/><Relationship Id="rId2" Type="http://schemas.openxmlformats.org/officeDocument/2006/relationships/hyperlink" Target="https://doi.org/10.1080/07294360903244398" TargetMode="External"/><Relationship Id="rId1" Type="http://schemas.openxmlformats.org/officeDocument/2006/relationships/slideLayout" Target="../slideLayouts/slideLayout3.xml"/><Relationship Id="rId4" Type="http://schemas.openxmlformats.org/officeDocument/2006/relationships/hyperlink" Target="https://phil-race.co.uk/download/538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www.ntu.edu.vn/Portals/96/Phuong%20phap%20GD/Teaching%20large%20classes%20%283%29.PDF"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EE4357-9ED2-5B4D-9331-DD40176CBFB3}"/>
              </a:ext>
            </a:extLst>
          </p:cNvPr>
          <p:cNvSpPr>
            <a:spLocks noGrp="1"/>
          </p:cNvSpPr>
          <p:nvPr>
            <p:ph type="ctrTitle"/>
          </p:nvPr>
        </p:nvSpPr>
        <p:spPr/>
        <p:txBody>
          <a:bodyPr/>
          <a:lstStyle/>
          <a:p>
            <a:r>
              <a:rPr lang="en-US" b="1" dirty="0"/>
              <a:t>Introduction to Canvas - Teaching</a:t>
            </a:r>
            <a:br>
              <a:rPr lang="en-US" dirty="0"/>
            </a:br>
            <a:endParaRPr lang="en-US" dirty="0"/>
          </a:p>
        </p:txBody>
      </p:sp>
      <p:sp>
        <p:nvSpPr>
          <p:cNvPr id="5" name="Subtitle 4">
            <a:extLst>
              <a:ext uri="{FF2B5EF4-FFF2-40B4-BE49-F238E27FC236}">
                <a16:creationId xmlns:a16="http://schemas.microsoft.com/office/drawing/2014/main" id="{009E1200-5A2D-D241-984E-BE2D0D30C0B5}"/>
              </a:ext>
            </a:extLst>
          </p:cNvPr>
          <p:cNvSpPr>
            <a:spLocks noGrp="1"/>
          </p:cNvSpPr>
          <p:nvPr>
            <p:ph type="subTitle" idx="1"/>
          </p:nvPr>
        </p:nvSpPr>
        <p:spPr/>
        <p:txBody>
          <a:bodyPr/>
          <a:lstStyle/>
          <a:p>
            <a:r>
              <a:rPr lang="en-US" b="1" dirty="0"/>
              <a:t>Thursday 2</a:t>
            </a:r>
            <a:r>
              <a:rPr lang="en-US" b="1" baseline="30000" dirty="0"/>
              <a:t>nd</a:t>
            </a:r>
            <a:r>
              <a:rPr lang="en-US" b="1" dirty="0"/>
              <a:t> July 2020 10.00-11.30</a:t>
            </a:r>
          </a:p>
        </p:txBody>
      </p:sp>
    </p:spTree>
    <p:extLst>
      <p:ext uri="{BB962C8B-B14F-4D97-AF65-F5344CB8AC3E}">
        <p14:creationId xmlns:p14="http://schemas.microsoft.com/office/powerpoint/2010/main" val="63047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6218-AD19-6345-BFE7-C52E5F1ECD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8363ADC-890E-C947-8ADA-67807AF4408A}"/>
              </a:ext>
            </a:extLst>
          </p:cNvPr>
          <p:cNvPicPr>
            <a:picLocks noGrp="1" noChangeAspect="1"/>
          </p:cNvPicPr>
          <p:nvPr>
            <p:ph idx="1"/>
          </p:nvPr>
        </p:nvPicPr>
        <p:blipFill>
          <a:blip r:embed="rId2"/>
          <a:stretch>
            <a:fillRect/>
          </a:stretch>
        </p:blipFill>
        <p:spPr>
          <a:xfrm>
            <a:off x="900000" y="226571"/>
            <a:ext cx="6599583" cy="6487726"/>
          </a:xfrm>
          <a:ln>
            <a:solidFill>
              <a:schemeClr val="tx1"/>
            </a:solidFill>
          </a:ln>
        </p:spPr>
      </p:pic>
      <p:sp>
        <p:nvSpPr>
          <p:cNvPr id="6" name="TextBox 5">
            <a:extLst>
              <a:ext uri="{FF2B5EF4-FFF2-40B4-BE49-F238E27FC236}">
                <a16:creationId xmlns:a16="http://schemas.microsoft.com/office/drawing/2014/main" id="{EAF12CCA-CE68-6A43-A983-CDDAC6DEB34D}"/>
              </a:ext>
            </a:extLst>
          </p:cNvPr>
          <p:cNvSpPr txBox="1"/>
          <p:nvPr/>
        </p:nvSpPr>
        <p:spPr>
          <a:xfrm>
            <a:off x="7722705" y="151546"/>
            <a:ext cx="3130826" cy="1056343"/>
          </a:xfrm>
          <a:prstGeom prst="rect">
            <a:avLst/>
          </a:prstGeom>
          <a:noFill/>
          <a:ln>
            <a:solidFill>
              <a:schemeClr val="tx1"/>
            </a:solidFill>
          </a:ln>
        </p:spPr>
        <p:txBody>
          <a:bodyPr wrap="square" lIns="144000" tIns="144000" rIns="144000" bIns="144000" rtlCol="0">
            <a:spAutoFit/>
          </a:bodyPr>
          <a:lstStyle/>
          <a:p>
            <a:pPr algn="ctr">
              <a:lnSpc>
                <a:spcPct val="110000"/>
              </a:lnSpc>
            </a:pPr>
            <a:r>
              <a:rPr lang="en-US" b="1" dirty="0">
                <a:solidFill>
                  <a:schemeClr val="tx2"/>
                </a:solidFill>
              </a:rPr>
              <a:t>Bloom´s Taxonomy – Cognitive Domain </a:t>
            </a:r>
            <a:r>
              <a:rPr lang="en-US" sz="1000" b="1" dirty="0"/>
              <a:t>(Bloom et al 1965, revised by Anderson et al, 2001 </a:t>
            </a:r>
            <a:endParaRPr lang="en-US" dirty="0">
              <a:solidFill>
                <a:schemeClr val="tx2"/>
              </a:solidFill>
            </a:endParaRPr>
          </a:p>
        </p:txBody>
      </p:sp>
      <p:sp>
        <p:nvSpPr>
          <p:cNvPr id="4" name="TextBox 3">
            <a:extLst>
              <a:ext uri="{FF2B5EF4-FFF2-40B4-BE49-F238E27FC236}">
                <a16:creationId xmlns:a16="http://schemas.microsoft.com/office/drawing/2014/main" id="{802E6C46-BF29-224B-B9F8-6F03A21001CC}"/>
              </a:ext>
            </a:extLst>
          </p:cNvPr>
          <p:cNvSpPr txBox="1"/>
          <p:nvPr/>
        </p:nvSpPr>
        <p:spPr>
          <a:xfrm>
            <a:off x="7722704" y="1548384"/>
            <a:ext cx="4249839" cy="5199016"/>
          </a:xfrm>
          <a:prstGeom prst="rect">
            <a:avLst/>
          </a:prstGeom>
          <a:noFill/>
          <a:ln>
            <a:solidFill>
              <a:schemeClr val="tx1"/>
            </a:solidFill>
          </a:ln>
        </p:spPr>
        <p:txBody>
          <a:bodyPr wrap="square" lIns="144000" tIns="144000" rIns="144000" bIns="144000" rtlCol="0">
            <a:spAutoFit/>
          </a:bodyPr>
          <a:lstStyle/>
          <a:p>
            <a:pPr>
              <a:lnSpc>
                <a:spcPct val="80000"/>
              </a:lnSpc>
            </a:pPr>
            <a:r>
              <a:rPr lang="en-US" altLang="en-US" sz="1400" b="1" dirty="0">
                <a:cs typeface="Arial" panose="020B0604020202020204" pitchFamily="34" charset="0"/>
              </a:rPr>
              <a:t>Are my Learning Outcomes:</a:t>
            </a:r>
          </a:p>
          <a:p>
            <a:pPr>
              <a:lnSpc>
                <a:spcPct val="80000"/>
              </a:lnSpc>
            </a:pPr>
            <a:endParaRPr lang="en-US" altLang="en-US" sz="1400" b="1" dirty="0">
              <a:cs typeface="Arial" panose="020B0604020202020204" pitchFamily="34" charset="0"/>
            </a:endParaRPr>
          </a:p>
          <a:p>
            <a:pPr>
              <a:lnSpc>
                <a:spcPct val="80000"/>
              </a:lnSpc>
            </a:pPr>
            <a:r>
              <a:rPr lang="en-US" sz="1400" b="1" dirty="0"/>
              <a:t> Meaningful i.e. are they aligned with the aims and objectives of the course</a:t>
            </a:r>
          </a:p>
          <a:p>
            <a:pPr>
              <a:lnSpc>
                <a:spcPct val="80000"/>
              </a:lnSpc>
            </a:pPr>
            <a:endParaRPr lang="en-US" altLang="en-US" sz="1400" b="1" dirty="0">
              <a:cs typeface="Arial" panose="020B0604020202020204" pitchFamily="34" charset="0"/>
            </a:endParaRPr>
          </a:p>
          <a:p>
            <a:pPr>
              <a:lnSpc>
                <a:spcPct val="80000"/>
              </a:lnSpc>
            </a:pPr>
            <a:endParaRPr lang="en-US" altLang="en-US" sz="1400" b="1" dirty="0">
              <a:cs typeface="Arial" panose="020B0604020202020204" pitchFamily="34" charset="0"/>
            </a:endParaRPr>
          </a:p>
          <a:p>
            <a:pPr>
              <a:lnSpc>
                <a:spcPct val="80000"/>
              </a:lnSpc>
            </a:pPr>
            <a:r>
              <a:rPr lang="en-US" sz="1400" b="1" dirty="0"/>
              <a:t>  </a:t>
            </a:r>
            <a:r>
              <a:rPr lang="en-US" altLang="en-US" sz="1400" b="1" dirty="0">
                <a:cs typeface="Arial" panose="020B0604020202020204" pitchFamily="34" charset="0"/>
              </a:rPr>
              <a:t>Clear to the student &amp; instructor</a:t>
            </a:r>
          </a:p>
          <a:p>
            <a:pPr>
              <a:lnSpc>
                <a:spcPct val="80000"/>
              </a:lnSpc>
            </a:pPr>
            <a:endParaRPr lang="en-US" altLang="en-US" sz="1400" b="1" dirty="0">
              <a:cs typeface="Arial" panose="020B0604020202020204" pitchFamily="34" charset="0"/>
            </a:endParaRPr>
          </a:p>
          <a:p>
            <a:pPr>
              <a:lnSpc>
                <a:spcPct val="80000"/>
              </a:lnSpc>
            </a:pPr>
            <a:r>
              <a:rPr lang="en-US" sz="1400" b="1" dirty="0"/>
              <a:t>  Specific</a:t>
            </a:r>
          </a:p>
          <a:p>
            <a:pPr>
              <a:lnSpc>
                <a:spcPct val="80000"/>
              </a:lnSpc>
            </a:pPr>
            <a:endParaRPr lang="en-US" altLang="en-US" sz="1400" b="1" dirty="0">
              <a:cs typeface="Arial" panose="020B0604020202020204" pitchFamily="34" charset="0"/>
            </a:endParaRPr>
          </a:p>
          <a:p>
            <a:pPr>
              <a:lnSpc>
                <a:spcPct val="80000"/>
              </a:lnSpc>
            </a:pPr>
            <a:endParaRPr lang="en-US" altLang="en-US" sz="1400" b="1" dirty="0">
              <a:cs typeface="Arial" panose="020B0604020202020204" pitchFamily="34" charset="0"/>
            </a:endParaRPr>
          </a:p>
          <a:p>
            <a:pPr>
              <a:lnSpc>
                <a:spcPct val="80000"/>
              </a:lnSpc>
            </a:pPr>
            <a:r>
              <a:rPr lang="en-US" sz="1400" b="1" dirty="0"/>
              <a:t> Observable</a:t>
            </a:r>
          </a:p>
          <a:p>
            <a:pPr>
              <a:lnSpc>
                <a:spcPct val="80000"/>
              </a:lnSpc>
            </a:pPr>
            <a:endParaRPr lang="en-US" altLang="en-US" sz="1400" b="1" dirty="0">
              <a:cs typeface="Arial" panose="020B0604020202020204" pitchFamily="34" charset="0"/>
            </a:endParaRPr>
          </a:p>
          <a:p>
            <a:pPr>
              <a:lnSpc>
                <a:spcPct val="80000"/>
              </a:lnSpc>
            </a:pPr>
            <a:endParaRPr lang="en-US" altLang="en-US" sz="1400" b="1" dirty="0">
              <a:cs typeface="Arial" panose="020B0604020202020204" pitchFamily="34" charset="0"/>
            </a:endParaRPr>
          </a:p>
          <a:p>
            <a:pPr>
              <a:lnSpc>
                <a:spcPct val="80000"/>
              </a:lnSpc>
            </a:pPr>
            <a:r>
              <a:rPr lang="en-US" sz="1400" b="1" dirty="0"/>
              <a:t> </a:t>
            </a:r>
            <a:r>
              <a:rPr lang="en-US" altLang="en-US" sz="1400" b="1" dirty="0">
                <a:cs typeface="Arial" panose="020B0604020202020204" pitchFamily="34" charset="0"/>
              </a:rPr>
              <a:t>Measurable/Assessable </a:t>
            </a:r>
          </a:p>
          <a:p>
            <a:pPr>
              <a:lnSpc>
                <a:spcPct val="80000"/>
              </a:lnSpc>
            </a:pPr>
            <a:r>
              <a:rPr lang="en-US" sz="1400" b="1" dirty="0"/>
              <a:t> </a:t>
            </a:r>
          </a:p>
          <a:p>
            <a:pPr>
              <a:lnSpc>
                <a:spcPct val="80000"/>
              </a:lnSpc>
            </a:pPr>
            <a:endParaRPr lang="en-US" altLang="en-US" sz="1400" b="1" dirty="0">
              <a:cs typeface="Arial" panose="020B0604020202020204" pitchFamily="34" charset="0"/>
            </a:endParaRPr>
          </a:p>
          <a:p>
            <a:pPr>
              <a:lnSpc>
                <a:spcPct val="80000"/>
              </a:lnSpc>
            </a:pPr>
            <a:r>
              <a:rPr lang="en-US" sz="1400" b="1" dirty="0"/>
              <a:t>  </a:t>
            </a:r>
            <a:r>
              <a:rPr lang="en-GB" altLang="en-US" sz="1400" b="1" dirty="0">
                <a:cs typeface="ＭＳ Ｐゴシック" panose="020B0600070205080204" pitchFamily="34" charset="-128"/>
              </a:rPr>
              <a:t>Followed by an action verb </a:t>
            </a:r>
            <a:r>
              <a:rPr lang="en-GB" altLang="en-US" sz="1400" b="1" dirty="0">
                <a:cs typeface="Times New Roman" panose="02020603050405020304" pitchFamily="18" charset="0"/>
              </a:rPr>
              <a:t>(avoid using verbs like ‘know’, ‘understand’, ‘appreciate’, ´be familiar with´, ´be aware of´)</a:t>
            </a:r>
            <a:endParaRPr lang="en-GB" altLang="en-US" sz="1400" b="1" dirty="0">
              <a:cs typeface="ＭＳ Ｐゴシック" panose="020B0600070205080204" pitchFamily="34" charset="-128"/>
            </a:endParaRPr>
          </a:p>
          <a:p>
            <a:pPr>
              <a:lnSpc>
                <a:spcPct val="80000"/>
              </a:lnSpc>
            </a:pPr>
            <a:endParaRPr lang="en-US" sz="1400" b="1" dirty="0"/>
          </a:p>
          <a:p>
            <a:pPr>
              <a:lnSpc>
                <a:spcPct val="80000"/>
              </a:lnSpc>
            </a:pPr>
            <a:endParaRPr lang="en-US" altLang="en-US" sz="1400" b="1" dirty="0">
              <a:cs typeface="Arial" panose="020B0604020202020204" pitchFamily="34" charset="0"/>
            </a:endParaRPr>
          </a:p>
          <a:p>
            <a:pPr>
              <a:lnSpc>
                <a:spcPct val="80000"/>
              </a:lnSpc>
            </a:pPr>
            <a:r>
              <a:rPr lang="en-US" sz="1400" b="1" dirty="0"/>
              <a:t>  Representative of the range of levels of Bloom’s Taxonomy</a:t>
            </a:r>
          </a:p>
          <a:p>
            <a:pPr>
              <a:lnSpc>
                <a:spcPct val="80000"/>
              </a:lnSpc>
            </a:pPr>
            <a:endParaRPr lang="en-US" sz="1000" dirty="0"/>
          </a:p>
          <a:p>
            <a:pPr>
              <a:lnSpc>
                <a:spcPct val="80000"/>
              </a:lnSpc>
            </a:pPr>
            <a:endParaRPr lang="en-US" altLang="en-US" sz="1000" dirty="0">
              <a:latin typeface="Verdana" panose="020B0604030504040204" pitchFamily="34" charset="0"/>
              <a:cs typeface="Arial" panose="020B0604020202020204" pitchFamily="34" charset="0"/>
            </a:endParaRPr>
          </a:p>
          <a:p>
            <a:pPr>
              <a:lnSpc>
                <a:spcPct val="80000"/>
              </a:lnSpc>
            </a:pPr>
            <a:endParaRPr lang="en-US" altLang="en-US" sz="1000" dirty="0">
              <a:latin typeface="Verdana" panose="020B0604030504040204" pitchFamily="34" charset="0"/>
              <a:cs typeface="Arial" panose="020B0604020202020204" pitchFamily="34" charset="0"/>
            </a:endParaRPr>
          </a:p>
          <a:p>
            <a:pPr>
              <a:lnSpc>
                <a:spcPct val="80000"/>
              </a:lnSpc>
            </a:pPr>
            <a:endParaRPr lang="en-US" sz="1000" dirty="0"/>
          </a:p>
          <a:p>
            <a:pPr>
              <a:lnSpc>
                <a:spcPct val="80000"/>
              </a:lnSpc>
            </a:pPr>
            <a:endParaRPr lang="en-US" altLang="en-US" sz="1000" dirty="0">
              <a:latin typeface="Verdana" panose="020B0604030504040204" pitchFamily="34" charset="0"/>
              <a:cs typeface="Arial" panose="020B0604020202020204" pitchFamily="34" charset="0"/>
            </a:endParaRPr>
          </a:p>
          <a:p>
            <a:pPr algn="ctr">
              <a:lnSpc>
                <a:spcPct val="110000"/>
              </a:lnSpc>
            </a:pPr>
            <a:endParaRPr lang="en-US" sz="1000" dirty="0">
              <a:solidFill>
                <a:schemeClr val="tx2"/>
              </a:solidFill>
            </a:endParaRPr>
          </a:p>
        </p:txBody>
      </p:sp>
    </p:spTree>
    <p:extLst>
      <p:ext uri="{BB962C8B-B14F-4D97-AF65-F5344CB8AC3E}">
        <p14:creationId xmlns:p14="http://schemas.microsoft.com/office/powerpoint/2010/main" val="52745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5343BF-F5DB-534B-8CF1-F5D9DC378123}"/>
              </a:ext>
            </a:extLst>
          </p:cNvPr>
          <p:cNvPicPr>
            <a:picLocks noChangeAspect="1"/>
          </p:cNvPicPr>
          <p:nvPr/>
        </p:nvPicPr>
        <p:blipFill>
          <a:blip r:embed="rId2"/>
          <a:stretch>
            <a:fillRect/>
          </a:stretch>
        </p:blipFill>
        <p:spPr>
          <a:xfrm>
            <a:off x="248905" y="0"/>
            <a:ext cx="3338465" cy="6858000"/>
          </a:xfrm>
          <a:prstGeom prst="rect">
            <a:avLst/>
          </a:prstGeom>
        </p:spPr>
      </p:pic>
      <p:cxnSp>
        <p:nvCxnSpPr>
          <p:cNvPr id="4" name="Straight Arrow Connector 3">
            <a:extLst>
              <a:ext uri="{FF2B5EF4-FFF2-40B4-BE49-F238E27FC236}">
                <a16:creationId xmlns:a16="http://schemas.microsoft.com/office/drawing/2014/main" id="{1720B3E8-4EAF-B044-B1CC-B8E06EDCB9DC}"/>
              </a:ext>
            </a:extLst>
          </p:cNvPr>
          <p:cNvCxnSpPr>
            <a:cxnSpLocks/>
          </p:cNvCxnSpPr>
          <p:nvPr/>
        </p:nvCxnSpPr>
        <p:spPr>
          <a:xfrm flipH="1">
            <a:off x="2345635" y="3483665"/>
            <a:ext cx="765311" cy="2037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2E9582-916D-7542-9669-86FE73E5151C}"/>
              </a:ext>
            </a:extLst>
          </p:cNvPr>
          <p:cNvSpPr txBox="1"/>
          <p:nvPr/>
        </p:nvSpPr>
        <p:spPr>
          <a:xfrm>
            <a:off x="5108710" y="0"/>
            <a:ext cx="6967331" cy="6889670"/>
          </a:xfrm>
          <a:prstGeom prst="rect">
            <a:avLst/>
          </a:prstGeom>
          <a:noFill/>
        </p:spPr>
        <p:txBody>
          <a:bodyPr wrap="square" lIns="144000" tIns="144000" rIns="144000" bIns="144000" rtlCol="0">
            <a:spAutoFit/>
          </a:bodyPr>
          <a:lstStyle/>
          <a:p>
            <a:pPr marL="342900" indent="-342900">
              <a:lnSpc>
                <a:spcPct val="110000"/>
              </a:lnSpc>
              <a:buAutoNum type="arabicPeriod"/>
            </a:pPr>
            <a:r>
              <a:rPr lang="en-US" sz="2800" b="1" dirty="0">
                <a:solidFill>
                  <a:schemeClr val="tx2"/>
                </a:solidFill>
              </a:rPr>
              <a:t>Lets you link to resources in different formats e.g. text, video, audio etc.</a:t>
            </a:r>
          </a:p>
          <a:p>
            <a:pPr marL="342900" indent="-342900">
              <a:lnSpc>
                <a:spcPct val="110000"/>
              </a:lnSpc>
              <a:buAutoNum type="arabicPeriod"/>
            </a:pPr>
            <a:r>
              <a:rPr lang="en-US" sz="2800" b="1" dirty="0">
                <a:solidFill>
                  <a:schemeClr val="tx2"/>
                </a:solidFill>
              </a:rPr>
              <a:t>Efficient way of delivering course materials</a:t>
            </a:r>
          </a:p>
          <a:p>
            <a:pPr marL="342900" indent="-342900">
              <a:lnSpc>
                <a:spcPct val="110000"/>
              </a:lnSpc>
              <a:buAutoNum type="arabicPeriod"/>
            </a:pPr>
            <a:r>
              <a:rPr lang="en-US" sz="2800" b="1" dirty="0">
                <a:solidFill>
                  <a:schemeClr val="tx2"/>
                </a:solidFill>
              </a:rPr>
              <a:t>Resources available at any time and from any location</a:t>
            </a:r>
          </a:p>
          <a:p>
            <a:pPr marL="342900" indent="-342900">
              <a:lnSpc>
                <a:spcPct val="110000"/>
              </a:lnSpc>
              <a:buAutoNum type="arabicPeriod"/>
            </a:pPr>
            <a:r>
              <a:rPr lang="en-US" sz="2800" b="1" dirty="0">
                <a:solidFill>
                  <a:schemeClr val="tx2"/>
                </a:solidFill>
              </a:rPr>
              <a:t>Encouraging independent and active learning</a:t>
            </a:r>
          </a:p>
          <a:p>
            <a:pPr marL="342900" indent="-342900">
              <a:lnSpc>
                <a:spcPct val="110000"/>
              </a:lnSpc>
              <a:buAutoNum type="arabicPeriod"/>
            </a:pPr>
            <a:r>
              <a:rPr lang="en-US" sz="2800" b="1" dirty="0">
                <a:solidFill>
                  <a:schemeClr val="tx2"/>
                </a:solidFill>
              </a:rPr>
              <a:t>Useful source of materials complementary to traditional one</a:t>
            </a:r>
          </a:p>
          <a:p>
            <a:pPr marL="342900" indent="-342900">
              <a:lnSpc>
                <a:spcPct val="110000"/>
              </a:lnSpc>
              <a:buAutoNum type="arabicPeriod"/>
            </a:pPr>
            <a:r>
              <a:rPr lang="en-US" sz="2800" b="1" dirty="0" err="1">
                <a:solidFill>
                  <a:schemeClr val="tx2"/>
                </a:solidFill>
              </a:rPr>
              <a:t>Centralised</a:t>
            </a:r>
            <a:r>
              <a:rPr lang="en-US" sz="2800" b="1" dirty="0">
                <a:solidFill>
                  <a:schemeClr val="tx2"/>
                </a:solidFill>
              </a:rPr>
              <a:t> communication and assessment</a:t>
            </a:r>
          </a:p>
          <a:p>
            <a:pPr marL="342900" indent="-342900">
              <a:lnSpc>
                <a:spcPct val="110000"/>
              </a:lnSpc>
              <a:buAutoNum type="arabicPeriod"/>
            </a:pPr>
            <a:r>
              <a:rPr lang="en-US" sz="2800" b="1" dirty="0">
                <a:solidFill>
                  <a:schemeClr val="tx2"/>
                </a:solidFill>
              </a:rPr>
              <a:t>Time savings</a:t>
            </a:r>
          </a:p>
        </p:txBody>
      </p:sp>
    </p:spTree>
    <p:extLst>
      <p:ext uri="{BB962C8B-B14F-4D97-AF65-F5344CB8AC3E}">
        <p14:creationId xmlns:p14="http://schemas.microsoft.com/office/powerpoint/2010/main" val="385608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180C1-DD90-0A46-8468-32E22B4B3AAB}"/>
              </a:ext>
            </a:extLst>
          </p:cNvPr>
          <p:cNvPicPr>
            <a:picLocks noChangeAspect="1"/>
          </p:cNvPicPr>
          <p:nvPr/>
        </p:nvPicPr>
        <p:blipFill>
          <a:blip r:embed="rId2"/>
          <a:stretch>
            <a:fillRect/>
          </a:stretch>
        </p:blipFill>
        <p:spPr>
          <a:xfrm>
            <a:off x="106751" y="0"/>
            <a:ext cx="4127269" cy="6858000"/>
          </a:xfrm>
          <a:prstGeom prst="rect">
            <a:avLst/>
          </a:prstGeom>
        </p:spPr>
      </p:pic>
      <p:sp>
        <p:nvSpPr>
          <p:cNvPr id="6" name="TextBox 5">
            <a:extLst>
              <a:ext uri="{FF2B5EF4-FFF2-40B4-BE49-F238E27FC236}">
                <a16:creationId xmlns:a16="http://schemas.microsoft.com/office/drawing/2014/main" id="{BBF72844-63E2-3F46-A921-8224A9A7555C}"/>
              </a:ext>
            </a:extLst>
          </p:cNvPr>
          <p:cNvSpPr txBox="1"/>
          <p:nvPr/>
        </p:nvSpPr>
        <p:spPr>
          <a:xfrm>
            <a:off x="4666594" y="394137"/>
            <a:ext cx="5651938" cy="2103232"/>
          </a:xfrm>
          <a:prstGeom prst="rect">
            <a:avLst/>
          </a:prstGeom>
          <a:noFill/>
          <a:ln>
            <a:solidFill>
              <a:schemeClr val="tx1"/>
            </a:solidFill>
          </a:ln>
        </p:spPr>
        <p:txBody>
          <a:bodyPr wrap="square" lIns="144000" tIns="144000" rIns="144000" bIns="144000" rtlCol="0">
            <a:spAutoFit/>
          </a:bodyPr>
          <a:lstStyle/>
          <a:p>
            <a:pPr algn="ctr">
              <a:lnSpc>
                <a:spcPct val="110000"/>
              </a:lnSpc>
            </a:pPr>
            <a:r>
              <a:rPr lang="en-US" sz="1200" dirty="0">
                <a:solidFill>
                  <a:schemeClr val="tx2"/>
                </a:solidFill>
                <a:hlinkClick r:id="rId3"/>
              </a:rPr>
              <a:t>Canvas Guide - How do I set my Canvas notification preferences as an instructor?</a:t>
            </a:r>
            <a:endParaRPr lang="en-US" sz="1200" dirty="0">
              <a:solidFill>
                <a:schemeClr val="tx2"/>
              </a:solidFill>
            </a:endParaRPr>
          </a:p>
          <a:p>
            <a:pPr algn="ctr">
              <a:lnSpc>
                <a:spcPct val="110000"/>
              </a:lnSpc>
            </a:pPr>
            <a:endParaRPr lang="en-US" sz="1200" dirty="0">
              <a:solidFill>
                <a:schemeClr val="tx2"/>
              </a:solidFill>
            </a:endParaRPr>
          </a:p>
          <a:p>
            <a:pPr algn="ctr">
              <a:lnSpc>
                <a:spcPct val="110000"/>
              </a:lnSpc>
            </a:pPr>
            <a:r>
              <a:rPr lang="en-US" sz="1200" b="1" dirty="0">
                <a:solidFill>
                  <a:schemeClr val="tx2"/>
                </a:solidFill>
              </a:rPr>
              <a:t>Notifications (student) – Right Away</a:t>
            </a:r>
          </a:p>
          <a:p>
            <a:pPr algn="ctr">
              <a:lnSpc>
                <a:spcPct val="110000"/>
              </a:lnSpc>
            </a:pPr>
            <a:endParaRPr lang="en-US" sz="1200" b="1" dirty="0">
              <a:solidFill>
                <a:schemeClr val="tx2"/>
              </a:solidFill>
            </a:endParaRPr>
          </a:p>
          <a:p>
            <a:pPr marL="285750" indent="-285750" algn="ctr">
              <a:lnSpc>
                <a:spcPct val="110000"/>
              </a:lnSpc>
              <a:buFont typeface="Arial" panose="020B0604020202020204" pitchFamily="34" charset="0"/>
              <a:buChar char="•"/>
            </a:pPr>
            <a:r>
              <a:rPr lang="en-US" sz="1200" b="1" dirty="0">
                <a:solidFill>
                  <a:schemeClr val="tx2"/>
                </a:solidFill>
              </a:rPr>
              <a:t>Announcement</a:t>
            </a:r>
          </a:p>
          <a:p>
            <a:pPr marL="285750" indent="-285750" algn="ctr">
              <a:lnSpc>
                <a:spcPct val="110000"/>
              </a:lnSpc>
              <a:buFont typeface="Arial" panose="020B0604020202020204" pitchFamily="34" charset="0"/>
              <a:buChar char="•"/>
            </a:pPr>
            <a:r>
              <a:rPr lang="en-US" sz="1200" b="1" dirty="0">
                <a:solidFill>
                  <a:schemeClr val="tx2"/>
                </a:solidFill>
              </a:rPr>
              <a:t>Discussion</a:t>
            </a:r>
          </a:p>
          <a:p>
            <a:pPr marL="285750" indent="-285750" algn="ctr">
              <a:lnSpc>
                <a:spcPct val="110000"/>
              </a:lnSpc>
              <a:buFont typeface="Arial" panose="020B0604020202020204" pitchFamily="34" charset="0"/>
              <a:buChar char="•"/>
            </a:pPr>
            <a:r>
              <a:rPr lang="en-US" sz="1200" b="1" dirty="0">
                <a:solidFill>
                  <a:schemeClr val="tx2"/>
                </a:solidFill>
              </a:rPr>
              <a:t>Discussion post</a:t>
            </a:r>
          </a:p>
          <a:p>
            <a:pPr marL="285750" indent="-285750" algn="ctr">
              <a:lnSpc>
                <a:spcPct val="110000"/>
              </a:lnSpc>
              <a:buFont typeface="Arial" panose="020B0604020202020204" pitchFamily="34" charset="0"/>
              <a:buChar char="•"/>
            </a:pPr>
            <a:r>
              <a:rPr lang="en-US" sz="1200" b="1" dirty="0">
                <a:solidFill>
                  <a:schemeClr val="tx2"/>
                </a:solidFill>
              </a:rPr>
              <a:t>Groups – membership update</a:t>
            </a:r>
          </a:p>
        </p:txBody>
      </p:sp>
      <p:pic>
        <p:nvPicPr>
          <p:cNvPr id="13" name="Picture 12">
            <a:extLst>
              <a:ext uri="{FF2B5EF4-FFF2-40B4-BE49-F238E27FC236}">
                <a16:creationId xmlns:a16="http://schemas.microsoft.com/office/drawing/2014/main" id="{AA000D1F-23A0-1440-8677-8544F6EC2427}"/>
              </a:ext>
            </a:extLst>
          </p:cNvPr>
          <p:cNvPicPr>
            <a:picLocks noChangeAspect="1"/>
          </p:cNvPicPr>
          <p:nvPr/>
        </p:nvPicPr>
        <p:blipFill>
          <a:blip r:embed="rId4"/>
          <a:stretch>
            <a:fillRect/>
          </a:stretch>
        </p:blipFill>
        <p:spPr>
          <a:xfrm>
            <a:off x="2877207" y="2428327"/>
            <a:ext cx="4899229" cy="2797941"/>
          </a:xfrm>
          <a:prstGeom prst="rect">
            <a:avLst/>
          </a:prstGeom>
          <a:ln>
            <a:solidFill>
              <a:schemeClr val="tx1"/>
            </a:solidFill>
          </a:ln>
        </p:spPr>
      </p:pic>
      <p:pic>
        <p:nvPicPr>
          <p:cNvPr id="3" name="Picture 2">
            <a:extLst>
              <a:ext uri="{FF2B5EF4-FFF2-40B4-BE49-F238E27FC236}">
                <a16:creationId xmlns:a16="http://schemas.microsoft.com/office/drawing/2014/main" id="{7B994668-8386-3F4D-9ABF-21F6438B2112}"/>
              </a:ext>
            </a:extLst>
          </p:cNvPr>
          <p:cNvPicPr>
            <a:picLocks noChangeAspect="1"/>
          </p:cNvPicPr>
          <p:nvPr/>
        </p:nvPicPr>
        <p:blipFill>
          <a:blip r:embed="rId5"/>
          <a:stretch>
            <a:fillRect/>
          </a:stretch>
        </p:blipFill>
        <p:spPr>
          <a:xfrm>
            <a:off x="8389840" y="2428327"/>
            <a:ext cx="3574639" cy="3110624"/>
          </a:xfrm>
          <a:prstGeom prst="rect">
            <a:avLst/>
          </a:prstGeom>
          <a:ln>
            <a:solidFill>
              <a:schemeClr val="tx1"/>
            </a:solidFill>
          </a:ln>
        </p:spPr>
      </p:pic>
      <p:pic>
        <p:nvPicPr>
          <p:cNvPr id="7" name="Picture 6">
            <a:extLst>
              <a:ext uri="{FF2B5EF4-FFF2-40B4-BE49-F238E27FC236}">
                <a16:creationId xmlns:a16="http://schemas.microsoft.com/office/drawing/2014/main" id="{3AF1C4F4-E92D-A640-9FF6-32BEE6045117}"/>
              </a:ext>
            </a:extLst>
          </p:cNvPr>
          <p:cNvPicPr>
            <a:picLocks noChangeAspect="1"/>
          </p:cNvPicPr>
          <p:nvPr/>
        </p:nvPicPr>
        <p:blipFill>
          <a:blip r:embed="rId6"/>
          <a:stretch>
            <a:fillRect/>
          </a:stretch>
        </p:blipFill>
        <p:spPr>
          <a:xfrm>
            <a:off x="10546892" y="4323692"/>
            <a:ext cx="1604580" cy="1805152"/>
          </a:xfrm>
          <a:prstGeom prst="rect">
            <a:avLst/>
          </a:prstGeom>
          <a:ln>
            <a:solidFill>
              <a:schemeClr val="tx1"/>
            </a:solidFill>
          </a:ln>
        </p:spPr>
      </p:pic>
      <p:sp>
        <p:nvSpPr>
          <p:cNvPr id="8" name="Rounded Rectangle 7">
            <a:extLst>
              <a:ext uri="{FF2B5EF4-FFF2-40B4-BE49-F238E27FC236}">
                <a16:creationId xmlns:a16="http://schemas.microsoft.com/office/drawing/2014/main" id="{683A1C4A-7EDC-7946-8796-67BECF9D80E2}"/>
              </a:ext>
            </a:extLst>
          </p:cNvPr>
          <p:cNvSpPr/>
          <p:nvPr/>
        </p:nvSpPr>
        <p:spPr>
          <a:xfrm>
            <a:off x="3461081" y="5360359"/>
            <a:ext cx="3850233" cy="141928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1400" b="1" u="sng" dirty="0">
                <a:solidFill>
                  <a:schemeClr val="tx2"/>
                </a:solidFill>
              </a:rPr>
              <a:t>To Do</a:t>
            </a:r>
          </a:p>
          <a:p>
            <a:pPr marL="285750" indent="-285750">
              <a:lnSpc>
                <a:spcPct val="110000"/>
              </a:lnSpc>
              <a:buFont typeface="Arial" panose="020B0604020202020204" pitchFamily="34" charset="0"/>
              <a:buChar char="•"/>
            </a:pPr>
            <a:r>
              <a:rPr lang="en-US" sz="1400" b="1" dirty="0">
                <a:solidFill>
                  <a:schemeClr val="tx2"/>
                </a:solidFill>
              </a:rPr>
              <a:t>Upload a profile picture</a:t>
            </a:r>
          </a:p>
          <a:p>
            <a:pPr marL="285750" indent="-285750">
              <a:lnSpc>
                <a:spcPct val="110000"/>
              </a:lnSpc>
              <a:buFont typeface="Arial" panose="020B0604020202020204" pitchFamily="34" charset="0"/>
              <a:buChar char="•"/>
            </a:pPr>
            <a:r>
              <a:rPr lang="en-US" sz="1400" b="1" dirty="0">
                <a:solidFill>
                  <a:schemeClr val="tx2"/>
                </a:solidFill>
              </a:rPr>
              <a:t>Create a profile (image, bio, link x 1)</a:t>
            </a:r>
          </a:p>
          <a:p>
            <a:pPr algn="ctr">
              <a:lnSpc>
                <a:spcPct val="110000"/>
              </a:lnSpc>
            </a:pPr>
            <a:endParaRPr lang="en-US" dirty="0">
              <a:solidFill>
                <a:schemeClr val="tx2"/>
              </a:solidFill>
            </a:endParaRPr>
          </a:p>
        </p:txBody>
      </p:sp>
    </p:spTree>
    <p:extLst>
      <p:ext uri="{BB962C8B-B14F-4D97-AF65-F5344CB8AC3E}">
        <p14:creationId xmlns:p14="http://schemas.microsoft.com/office/powerpoint/2010/main" val="3188187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D503B-1D98-6B46-B6B5-9D95B645161B}"/>
              </a:ext>
            </a:extLst>
          </p:cNvPr>
          <p:cNvPicPr>
            <a:picLocks noChangeAspect="1"/>
          </p:cNvPicPr>
          <p:nvPr/>
        </p:nvPicPr>
        <p:blipFill>
          <a:blip r:embed="rId2"/>
          <a:stretch>
            <a:fillRect/>
          </a:stretch>
        </p:blipFill>
        <p:spPr>
          <a:xfrm>
            <a:off x="161128" y="0"/>
            <a:ext cx="912710" cy="6858000"/>
          </a:xfrm>
          <a:prstGeom prst="rect">
            <a:avLst/>
          </a:prstGeom>
        </p:spPr>
      </p:pic>
      <p:pic>
        <p:nvPicPr>
          <p:cNvPr id="5" name="Picture 4">
            <a:extLst>
              <a:ext uri="{FF2B5EF4-FFF2-40B4-BE49-F238E27FC236}">
                <a16:creationId xmlns:a16="http://schemas.microsoft.com/office/drawing/2014/main" id="{DCAEE781-1A49-C243-8091-0BCBA5544AAC}"/>
              </a:ext>
            </a:extLst>
          </p:cNvPr>
          <p:cNvPicPr>
            <a:picLocks noChangeAspect="1"/>
          </p:cNvPicPr>
          <p:nvPr/>
        </p:nvPicPr>
        <p:blipFill>
          <a:blip r:embed="rId3"/>
          <a:stretch>
            <a:fillRect/>
          </a:stretch>
        </p:blipFill>
        <p:spPr>
          <a:xfrm>
            <a:off x="1073838" y="1250512"/>
            <a:ext cx="5171747" cy="3807938"/>
          </a:xfrm>
          <a:prstGeom prst="rect">
            <a:avLst/>
          </a:prstGeom>
        </p:spPr>
      </p:pic>
      <p:sp>
        <p:nvSpPr>
          <p:cNvPr id="6" name="Frame 5">
            <a:extLst>
              <a:ext uri="{FF2B5EF4-FFF2-40B4-BE49-F238E27FC236}">
                <a16:creationId xmlns:a16="http://schemas.microsoft.com/office/drawing/2014/main" id="{3C056660-17B2-A64A-A2FE-8E3352C40DB4}"/>
              </a:ext>
            </a:extLst>
          </p:cNvPr>
          <p:cNvSpPr/>
          <p:nvPr/>
        </p:nvSpPr>
        <p:spPr>
          <a:xfrm>
            <a:off x="1158766" y="2932386"/>
            <a:ext cx="1560786" cy="43355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7" name="Donut 6">
            <a:extLst>
              <a:ext uri="{FF2B5EF4-FFF2-40B4-BE49-F238E27FC236}">
                <a16:creationId xmlns:a16="http://schemas.microsoft.com/office/drawing/2014/main" id="{141C4694-D365-3940-B1B4-25497C290D5B}"/>
              </a:ext>
            </a:extLst>
          </p:cNvPr>
          <p:cNvSpPr/>
          <p:nvPr/>
        </p:nvSpPr>
        <p:spPr>
          <a:xfrm>
            <a:off x="2230821" y="1686910"/>
            <a:ext cx="488731" cy="465083"/>
          </a:xfrm>
          <a:prstGeom prst="donut">
            <a:avLst>
              <a:gd name="adj" fmla="val 11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pic>
        <p:nvPicPr>
          <p:cNvPr id="11" name="Picture 10">
            <a:extLst>
              <a:ext uri="{FF2B5EF4-FFF2-40B4-BE49-F238E27FC236}">
                <a16:creationId xmlns:a16="http://schemas.microsoft.com/office/drawing/2014/main" id="{42A67F25-F9A5-DF4B-A460-3349682477D3}"/>
              </a:ext>
            </a:extLst>
          </p:cNvPr>
          <p:cNvPicPr>
            <a:picLocks noChangeAspect="1"/>
          </p:cNvPicPr>
          <p:nvPr/>
        </p:nvPicPr>
        <p:blipFill>
          <a:blip r:embed="rId4"/>
          <a:stretch>
            <a:fillRect/>
          </a:stretch>
        </p:blipFill>
        <p:spPr>
          <a:xfrm>
            <a:off x="6601466" y="649985"/>
            <a:ext cx="4347685" cy="5558030"/>
          </a:xfrm>
          <a:prstGeom prst="rect">
            <a:avLst/>
          </a:prstGeom>
        </p:spPr>
      </p:pic>
      <p:sp>
        <p:nvSpPr>
          <p:cNvPr id="12" name="Donut 11">
            <a:extLst>
              <a:ext uri="{FF2B5EF4-FFF2-40B4-BE49-F238E27FC236}">
                <a16:creationId xmlns:a16="http://schemas.microsoft.com/office/drawing/2014/main" id="{37AE5361-3C71-0746-8FB8-7B913D8D7DCA}"/>
              </a:ext>
            </a:extLst>
          </p:cNvPr>
          <p:cNvSpPr/>
          <p:nvPr/>
        </p:nvSpPr>
        <p:spPr>
          <a:xfrm>
            <a:off x="6726620" y="5906669"/>
            <a:ext cx="1219200" cy="465083"/>
          </a:xfrm>
          <a:prstGeom prst="donut">
            <a:avLst>
              <a:gd name="adj" fmla="val 11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3" name="Donut 12">
            <a:extLst>
              <a:ext uri="{FF2B5EF4-FFF2-40B4-BE49-F238E27FC236}">
                <a16:creationId xmlns:a16="http://schemas.microsoft.com/office/drawing/2014/main" id="{CFF83D79-87AB-C84F-9198-2B7F9903DCBD}"/>
              </a:ext>
            </a:extLst>
          </p:cNvPr>
          <p:cNvSpPr/>
          <p:nvPr/>
        </p:nvSpPr>
        <p:spPr>
          <a:xfrm>
            <a:off x="6337049" y="2035336"/>
            <a:ext cx="859221" cy="465083"/>
          </a:xfrm>
          <a:prstGeom prst="donut">
            <a:avLst>
              <a:gd name="adj" fmla="val 11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4" name="Donut 13">
            <a:extLst>
              <a:ext uri="{FF2B5EF4-FFF2-40B4-BE49-F238E27FC236}">
                <a16:creationId xmlns:a16="http://schemas.microsoft.com/office/drawing/2014/main" id="{1CA9FCA1-2605-F04C-A93E-891EF102B6C6}"/>
              </a:ext>
            </a:extLst>
          </p:cNvPr>
          <p:cNvSpPr/>
          <p:nvPr/>
        </p:nvSpPr>
        <p:spPr>
          <a:xfrm>
            <a:off x="8665778" y="1404031"/>
            <a:ext cx="2465364" cy="1495923"/>
          </a:xfrm>
          <a:prstGeom prst="donut">
            <a:avLst>
              <a:gd name="adj" fmla="val 489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6" name="Donut 15">
            <a:extLst>
              <a:ext uri="{FF2B5EF4-FFF2-40B4-BE49-F238E27FC236}">
                <a16:creationId xmlns:a16="http://schemas.microsoft.com/office/drawing/2014/main" id="{CA43C42E-0D05-974B-BED7-4652EFBDCA39}"/>
              </a:ext>
            </a:extLst>
          </p:cNvPr>
          <p:cNvSpPr/>
          <p:nvPr/>
        </p:nvSpPr>
        <p:spPr>
          <a:xfrm>
            <a:off x="7989174" y="951221"/>
            <a:ext cx="859221" cy="465083"/>
          </a:xfrm>
          <a:prstGeom prst="donut">
            <a:avLst>
              <a:gd name="adj" fmla="val 111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7" name="Rounded Rectangle 16">
            <a:extLst>
              <a:ext uri="{FF2B5EF4-FFF2-40B4-BE49-F238E27FC236}">
                <a16:creationId xmlns:a16="http://schemas.microsoft.com/office/drawing/2014/main" id="{0B6FF196-B1F5-E742-B8A1-7CBEF5079511}"/>
              </a:ext>
            </a:extLst>
          </p:cNvPr>
          <p:cNvSpPr/>
          <p:nvPr/>
        </p:nvSpPr>
        <p:spPr>
          <a:xfrm>
            <a:off x="1883980" y="5185829"/>
            <a:ext cx="2678082" cy="1232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1600" b="1" u="sng" dirty="0">
                <a:solidFill>
                  <a:schemeClr val="tx2"/>
                </a:solidFill>
              </a:rPr>
              <a:t>To Do</a:t>
            </a:r>
          </a:p>
          <a:p>
            <a:pPr algn="ctr">
              <a:lnSpc>
                <a:spcPct val="110000"/>
              </a:lnSpc>
            </a:pPr>
            <a:r>
              <a:rPr lang="en-US" sz="1600" b="1" dirty="0">
                <a:solidFill>
                  <a:schemeClr val="tx2"/>
                </a:solidFill>
              </a:rPr>
              <a:t>Add course tile</a:t>
            </a:r>
          </a:p>
          <a:p>
            <a:pPr algn="ctr">
              <a:lnSpc>
                <a:spcPct val="110000"/>
              </a:lnSpc>
            </a:pPr>
            <a:endParaRPr lang="en-US" dirty="0">
              <a:solidFill>
                <a:schemeClr val="tx2"/>
              </a:solidFill>
            </a:endParaRPr>
          </a:p>
        </p:txBody>
      </p:sp>
    </p:spTree>
    <p:extLst>
      <p:ext uri="{BB962C8B-B14F-4D97-AF65-F5344CB8AC3E}">
        <p14:creationId xmlns:p14="http://schemas.microsoft.com/office/powerpoint/2010/main" val="416389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D739BB-4A2B-6848-9D49-B471A06FEC56}"/>
              </a:ext>
            </a:extLst>
          </p:cNvPr>
          <p:cNvPicPr>
            <a:picLocks noChangeAspect="1"/>
          </p:cNvPicPr>
          <p:nvPr/>
        </p:nvPicPr>
        <p:blipFill>
          <a:blip r:embed="rId2"/>
          <a:stretch>
            <a:fillRect/>
          </a:stretch>
        </p:blipFill>
        <p:spPr>
          <a:xfrm>
            <a:off x="161128" y="0"/>
            <a:ext cx="912710" cy="6858000"/>
          </a:xfrm>
          <a:prstGeom prst="rect">
            <a:avLst/>
          </a:prstGeom>
        </p:spPr>
      </p:pic>
      <p:sp>
        <p:nvSpPr>
          <p:cNvPr id="4" name="Frame 3">
            <a:extLst>
              <a:ext uri="{FF2B5EF4-FFF2-40B4-BE49-F238E27FC236}">
                <a16:creationId xmlns:a16="http://schemas.microsoft.com/office/drawing/2014/main" id="{EB069463-13F2-C546-B9AC-C20052F342CF}"/>
              </a:ext>
            </a:extLst>
          </p:cNvPr>
          <p:cNvSpPr/>
          <p:nvPr/>
        </p:nvSpPr>
        <p:spPr>
          <a:xfrm>
            <a:off x="0" y="2459419"/>
            <a:ext cx="1182414" cy="3287111"/>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pic>
        <p:nvPicPr>
          <p:cNvPr id="5" name="Picture 4">
            <a:extLst>
              <a:ext uri="{FF2B5EF4-FFF2-40B4-BE49-F238E27FC236}">
                <a16:creationId xmlns:a16="http://schemas.microsoft.com/office/drawing/2014/main" id="{D52FC6B8-D590-304B-ABFE-1F06870C541E}"/>
              </a:ext>
            </a:extLst>
          </p:cNvPr>
          <p:cNvPicPr>
            <a:picLocks noChangeAspect="1"/>
          </p:cNvPicPr>
          <p:nvPr/>
        </p:nvPicPr>
        <p:blipFill>
          <a:blip r:embed="rId2"/>
          <a:stretch>
            <a:fillRect/>
          </a:stretch>
        </p:blipFill>
        <p:spPr>
          <a:xfrm>
            <a:off x="2095031" y="0"/>
            <a:ext cx="912710" cy="6858000"/>
          </a:xfrm>
          <a:prstGeom prst="rect">
            <a:avLst/>
          </a:prstGeom>
        </p:spPr>
      </p:pic>
      <p:sp>
        <p:nvSpPr>
          <p:cNvPr id="6" name="Frame 5">
            <a:extLst>
              <a:ext uri="{FF2B5EF4-FFF2-40B4-BE49-F238E27FC236}">
                <a16:creationId xmlns:a16="http://schemas.microsoft.com/office/drawing/2014/main" id="{75D38F8D-EF2A-BD45-B39F-4C0F97DD1099}"/>
              </a:ext>
            </a:extLst>
          </p:cNvPr>
          <p:cNvSpPr/>
          <p:nvPr/>
        </p:nvSpPr>
        <p:spPr>
          <a:xfrm>
            <a:off x="1960179" y="5573110"/>
            <a:ext cx="1047562" cy="664779"/>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pic>
        <p:nvPicPr>
          <p:cNvPr id="8" name="Picture 7">
            <a:extLst>
              <a:ext uri="{FF2B5EF4-FFF2-40B4-BE49-F238E27FC236}">
                <a16:creationId xmlns:a16="http://schemas.microsoft.com/office/drawing/2014/main" id="{2BA011CA-0826-214C-B568-B9EF8D9E24FD}"/>
              </a:ext>
            </a:extLst>
          </p:cNvPr>
          <p:cNvPicPr>
            <a:picLocks noChangeAspect="1"/>
          </p:cNvPicPr>
          <p:nvPr/>
        </p:nvPicPr>
        <p:blipFill>
          <a:blip r:embed="rId3"/>
          <a:stretch>
            <a:fillRect/>
          </a:stretch>
        </p:blipFill>
        <p:spPr>
          <a:xfrm>
            <a:off x="3129564" y="30830"/>
            <a:ext cx="6322192" cy="3156255"/>
          </a:xfrm>
          <a:prstGeom prst="rect">
            <a:avLst/>
          </a:prstGeom>
          <a:ln>
            <a:solidFill>
              <a:schemeClr val="tx1"/>
            </a:solidFill>
          </a:ln>
        </p:spPr>
      </p:pic>
      <p:pic>
        <p:nvPicPr>
          <p:cNvPr id="10" name="Picture 9">
            <a:extLst>
              <a:ext uri="{FF2B5EF4-FFF2-40B4-BE49-F238E27FC236}">
                <a16:creationId xmlns:a16="http://schemas.microsoft.com/office/drawing/2014/main" id="{2AF38479-F320-2B42-909E-E09D10D99F48}"/>
              </a:ext>
            </a:extLst>
          </p:cNvPr>
          <p:cNvPicPr>
            <a:picLocks noChangeAspect="1"/>
          </p:cNvPicPr>
          <p:nvPr/>
        </p:nvPicPr>
        <p:blipFill>
          <a:blip r:embed="rId4"/>
          <a:stretch>
            <a:fillRect/>
          </a:stretch>
        </p:blipFill>
        <p:spPr>
          <a:xfrm>
            <a:off x="9573579" y="1536085"/>
            <a:ext cx="2286000" cy="1651000"/>
          </a:xfrm>
          <a:prstGeom prst="rect">
            <a:avLst/>
          </a:prstGeom>
          <a:ln>
            <a:solidFill>
              <a:schemeClr val="tx1"/>
            </a:solidFill>
          </a:ln>
        </p:spPr>
      </p:pic>
      <p:pic>
        <p:nvPicPr>
          <p:cNvPr id="12" name="Picture 11">
            <a:extLst>
              <a:ext uri="{FF2B5EF4-FFF2-40B4-BE49-F238E27FC236}">
                <a16:creationId xmlns:a16="http://schemas.microsoft.com/office/drawing/2014/main" id="{B1788AC8-CF3C-AD49-A65D-884D2466ED06}"/>
              </a:ext>
            </a:extLst>
          </p:cNvPr>
          <p:cNvPicPr>
            <a:picLocks noChangeAspect="1"/>
          </p:cNvPicPr>
          <p:nvPr/>
        </p:nvPicPr>
        <p:blipFill>
          <a:blip r:embed="rId5"/>
          <a:stretch>
            <a:fillRect/>
          </a:stretch>
        </p:blipFill>
        <p:spPr>
          <a:xfrm>
            <a:off x="3266746" y="3429000"/>
            <a:ext cx="4757902" cy="3243054"/>
          </a:xfrm>
          <a:prstGeom prst="rect">
            <a:avLst/>
          </a:prstGeom>
          <a:ln>
            <a:solidFill>
              <a:schemeClr val="tx1"/>
            </a:solidFill>
          </a:ln>
        </p:spPr>
      </p:pic>
      <p:sp>
        <p:nvSpPr>
          <p:cNvPr id="13" name="Donut 12">
            <a:extLst>
              <a:ext uri="{FF2B5EF4-FFF2-40B4-BE49-F238E27FC236}">
                <a16:creationId xmlns:a16="http://schemas.microsoft.com/office/drawing/2014/main" id="{D5C8D1CD-A7DA-8B48-84E7-575ECCFE7E27}"/>
              </a:ext>
            </a:extLst>
          </p:cNvPr>
          <p:cNvSpPr/>
          <p:nvPr/>
        </p:nvSpPr>
        <p:spPr>
          <a:xfrm>
            <a:off x="4564336" y="5850321"/>
            <a:ext cx="1119132" cy="387568"/>
          </a:xfrm>
          <a:prstGeom prst="donut">
            <a:avLst>
              <a:gd name="adj" fmla="val 148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4" name="Rounded Rectangle 13">
            <a:extLst>
              <a:ext uri="{FF2B5EF4-FFF2-40B4-BE49-F238E27FC236}">
                <a16:creationId xmlns:a16="http://schemas.microsoft.com/office/drawing/2014/main" id="{4F6E67FA-3A1F-ED47-A354-2E5F8C4F5D21}"/>
              </a:ext>
            </a:extLst>
          </p:cNvPr>
          <p:cNvSpPr/>
          <p:nvPr/>
        </p:nvSpPr>
        <p:spPr>
          <a:xfrm>
            <a:off x="8283654" y="3339566"/>
            <a:ext cx="3336294" cy="299166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1100" b="1" u="sng" dirty="0">
                <a:solidFill>
                  <a:schemeClr val="tx2"/>
                </a:solidFill>
              </a:rPr>
              <a:t>To Do</a:t>
            </a:r>
          </a:p>
          <a:p>
            <a:pPr>
              <a:lnSpc>
                <a:spcPct val="110000"/>
              </a:lnSpc>
            </a:pPr>
            <a:r>
              <a:rPr lang="en-US" sz="1100" b="1" dirty="0">
                <a:solidFill>
                  <a:schemeClr val="tx2"/>
                </a:solidFill>
              </a:rPr>
              <a:t>Record a video. Include this information:</a:t>
            </a:r>
          </a:p>
          <a:p>
            <a:pPr>
              <a:lnSpc>
                <a:spcPct val="110000"/>
              </a:lnSpc>
            </a:pPr>
            <a:endParaRPr lang="en-US" sz="1100" b="1" dirty="0">
              <a:solidFill>
                <a:schemeClr val="tx2"/>
              </a:solidFill>
            </a:endParaRPr>
          </a:p>
          <a:p>
            <a:pPr marL="171450" indent="-171450">
              <a:lnSpc>
                <a:spcPct val="110000"/>
              </a:lnSpc>
              <a:buFont typeface="Arial" panose="020B0604020202020204" pitchFamily="34" charset="0"/>
              <a:buChar char="•"/>
            </a:pPr>
            <a:r>
              <a:rPr lang="en-US" sz="1100" b="1" dirty="0">
                <a:solidFill>
                  <a:schemeClr val="tx2"/>
                </a:solidFill>
              </a:rPr>
              <a:t>My name is…</a:t>
            </a:r>
          </a:p>
          <a:p>
            <a:pPr marL="171450" indent="-171450">
              <a:lnSpc>
                <a:spcPct val="110000"/>
              </a:lnSpc>
              <a:buFont typeface="Arial" panose="020B0604020202020204" pitchFamily="34" charset="0"/>
              <a:buChar char="•"/>
            </a:pPr>
            <a:r>
              <a:rPr lang="en-US" sz="1100" b="1" dirty="0">
                <a:solidFill>
                  <a:schemeClr val="tx2"/>
                </a:solidFill>
              </a:rPr>
              <a:t>I´m from….</a:t>
            </a:r>
          </a:p>
          <a:p>
            <a:pPr marL="171450" indent="-171450">
              <a:lnSpc>
                <a:spcPct val="110000"/>
              </a:lnSpc>
              <a:buFont typeface="Arial" panose="020B0604020202020204" pitchFamily="34" charset="0"/>
              <a:buChar char="•"/>
            </a:pPr>
            <a:r>
              <a:rPr lang="en-US" sz="1100" b="1" dirty="0">
                <a:solidFill>
                  <a:schemeClr val="tx2"/>
                </a:solidFill>
              </a:rPr>
              <a:t>I´m passionate about (my subject area) because…</a:t>
            </a:r>
          </a:p>
          <a:p>
            <a:pPr marL="171450" indent="-171450">
              <a:lnSpc>
                <a:spcPct val="110000"/>
              </a:lnSpc>
              <a:buFont typeface="Arial" panose="020B0604020202020204" pitchFamily="34" charset="0"/>
              <a:buChar char="•"/>
            </a:pPr>
            <a:r>
              <a:rPr lang="en-US" sz="1100" b="1" dirty="0">
                <a:solidFill>
                  <a:schemeClr val="tx2"/>
                </a:solidFill>
              </a:rPr>
              <a:t>You should take this course because….</a:t>
            </a:r>
          </a:p>
          <a:p>
            <a:pPr>
              <a:lnSpc>
                <a:spcPct val="110000"/>
              </a:lnSpc>
            </a:pPr>
            <a:endParaRPr lang="en-US" sz="1100" b="1" dirty="0">
              <a:solidFill>
                <a:schemeClr val="tx2"/>
              </a:solidFill>
            </a:endParaRPr>
          </a:p>
          <a:p>
            <a:pPr>
              <a:lnSpc>
                <a:spcPct val="110000"/>
              </a:lnSpc>
            </a:pPr>
            <a:r>
              <a:rPr lang="en-US" sz="1100" b="1" dirty="0">
                <a:solidFill>
                  <a:schemeClr val="tx2"/>
                </a:solidFill>
              </a:rPr>
              <a:t>Record a screen capture of a website and explain why this resource is relevant to study in your subject area</a:t>
            </a:r>
          </a:p>
        </p:txBody>
      </p:sp>
    </p:spTree>
    <p:extLst>
      <p:ext uri="{BB962C8B-B14F-4D97-AF65-F5344CB8AC3E}">
        <p14:creationId xmlns:p14="http://schemas.microsoft.com/office/powerpoint/2010/main" val="3182763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8548B7-39F9-C449-B765-4BD9A423AA3E}"/>
              </a:ext>
            </a:extLst>
          </p:cNvPr>
          <p:cNvPicPr>
            <a:picLocks noChangeAspect="1"/>
          </p:cNvPicPr>
          <p:nvPr/>
        </p:nvPicPr>
        <p:blipFill>
          <a:blip r:embed="rId2"/>
          <a:stretch>
            <a:fillRect/>
          </a:stretch>
        </p:blipFill>
        <p:spPr>
          <a:xfrm>
            <a:off x="189186" y="275239"/>
            <a:ext cx="6306207" cy="3380575"/>
          </a:xfrm>
          <a:prstGeom prst="rect">
            <a:avLst/>
          </a:prstGeom>
          <a:ln>
            <a:solidFill>
              <a:schemeClr val="tx1"/>
            </a:solidFill>
          </a:ln>
        </p:spPr>
      </p:pic>
      <p:pic>
        <p:nvPicPr>
          <p:cNvPr id="13" name="Picture 12">
            <a:extLst>
              <a:ext uri="{FF2B5EF4-FFF2-40B4-BE49-F238E27FC236}">
                <a16:creationId xmlns:a16="http://schemas.microsoft.com/office/drawing/2014/main" id="{82FF2372-7103-6947-B0C4-01A249E6A3C6}"/>
              </a:ext>
            </a:extLst>
          </p:cNvPr>
          <p:cNvPicPr>
            <a:picLocks noChangeAspect="1"/>
          </p:cNvPicPr>
          <p:nvPr/>
        </p:nvPicPr>
        <p:blipFill>
          <a:blip r:embed="rId3"/>
          <a:stretch>
            <a:fillRect/>
          </a:stretch>
        </p:blipFill>
        <p:spPr>
          <a:xfrm>
            <a:off x="6688471" y="86710"/>
            <a:ext cx="5424702" cy="4333734"/>
          </a:xfrm>
          <a:prstGeom prst="rect">
            <a:avLst/>
          </a:prstGeom>
          <a:ln>
            <a:solidFill>
              <a:schemeClr val="tx1"/>
            </a:solidFill>
          </a:ln>
        </p:spPr>
      </p:pic>
    </p:spTree>
    <p:extLst>
      <p:ext uri="{BB962C8B-B14F-4D97-AF65-F5344CB8AC3E}">
        <p14:creationId xmlns:p14="http://schemas.microsoft.com/office/powerpoint/2010/main" val="321172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86659-307E-734D-948E-2ACD410730F9}"/>
              </a:ext>
            </a:extLst>
          </p:cNvPr>
          <p:cNvPicPr>
            <a:picLocks noChangeAspect="1"/>
          </p:cNvPicPr>
          <p:nvPr/>
        </p:nvPicPr>
        <p:blipFill>
          <a:blip r:embed="rId2"/>
          <a:stretch>
            <a:fillRect/>
          </a:stretch>
        </p:blipFill>
        <p:spPr>
          <a:xfrm>
            <a:off x="165537" y="161159"/>
            <a:ext cx="3452649" cy="2262885"/>
          </a:xfrm>
          <a:prstGeom prst="rect">
            <a:avLst/>
          </a:prstGeom>
          <a:ln>
            <a:solidFill>
              <a:schemeClr val="tx1"/>
            </a:solidFill>
          </a:ln>
        </p:spPr>
      </p:pic>
      <p:sp>
        <p:nvSpPr>
          <p:cNvPr id="4" name="Donut 3">
            <a:extLst>
              <a:ext uri="{FF2B5EF4-FFF2-40B4-BE49-F238E27FC236}">
                <a16:creationId xmlns:a16="http://schemas.microsoft.com/office/drawing/2014/main" id="{EC6E66E4-0BAD-C441-80E6-5AD4B6D98D86}"/>
              </a:ext>
            </a:extLst>
          </p:cNvPr>
          <p:cNvSpPr/>
          <p:nvPr/>
        </p:nvSpPr>
        <p:spPr>
          <a:xfrm>
            <a:off x="2672474" y="189186"/>
            <a:ext cx="1119132" cy="387568"/>
          </a:xfrm>
          <a:prstGeom prst="donut">
            <a:avLst>
              <a:gd name="adj" fmla="val 148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pic>
        <p:nvPicPr>
          <p:cNvPr id="7" name="Picture 6">
            <a:extLst>
              <a:ext uri="{FF2B5EF4-FFF2-40B4-BE49-F238E27FC236}">
                <a16:creationId xmlns:a16="http://schemas.microsoft.com/office/drawing/2014/main" id="{3AF5AAC7-5D66-2640-B91E-C597713808B4}"/>
              </a:ext>
            </a:extLst>
          </p:cNvPr>
          <p:cNvPicPr>
            <a:picLocks noChangeAspect="1"/>
          </p:cNvPicPr>
          <p:nvPr/>
        </p:nvPicPr>
        <p:blipFill>
          <a:blip r:embed="rId3"/>
          <a:stretch>
            <a:fillRect/>
          </a:stretch>
        </p:blipFill>
        <p:spPr>
          <a:xfrm>
            <a:off x="2672474" y="907173"/>
            <a:ext cx="7904655" cy="5317307"/>
          </a:xfrm>
          <a:prstGeom prst="rect">
            <a:avLst/>
          </a:prstGeom>
          <a:ln>
            <a:solidFill>
              <a:schemeClr val="tx1"/>
            </a:solidFill>
          </a:ln>
        </p:spPr>
      </p:pic>
      <p:sp>
        <p:nvSpPr>
          <p:cNvPr id="8" name="Frame 7">
            <a:extLst>
              <a:ext uri="{FF2B5EF4-FFF2-40B4-BE49-F238E27FC236}">
                <a16:creationId xmlns:a16="http://schemas.microsoft.com/office/drawing/2014/main" id="{BC88BBA3-8A3E-8E4F-8F9E-D468C20AE93C}"/>
              </a:ext>
            </a:extLst>
          </p:cNvPr>
          <p:cNvSpPr/>
          <p:nvPr/>
        </p:nvSpPr>
        <p:spPr>
          <a:xfrm>
            <a:off x="2735316" y="1580306"/>
            <a:ext cx="5100145" cy="597777"/>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9" name="Frame 8">
            <a:extLst>
              <a:ext uri="{FF2B5EF4-FFF2-40B4-BE49-F238E27FC236}">
                <a16:creationId xmlns:a16="http://schemas.microsoft.com/office/drawing/2014/main" id="{66D6FF0B-9FB7-6C43-B3FB-04BD3852535A}"/>
              </a:ext>
            </a:extLst>
          </p:cNvPr>
          <p:cNvSpPr/>
          <p:nvPr/>
        </p:nvSpPr>
        <p:spPr>
          <a:xfrm>
            <a:off x="8592207" y="796814"/>
            <a:ext cx="2217681" cy="597777"/>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0" name="Rounded Rectangle 9">
            <a:extLst>
              <a:ext uri="{FF2B5EF4-FFF2-40B4-BE49-F238E27FC236}">
                <a16:creationId xmlns:a16="http://schemas.microsoft.com/office/drawing/2014/main" id="{2DB3A49D-DF7F-8A40-AAFE-D9390740F3B0}"/>
              </a:ext>
            </a:extLst>
          </p:cNvPr>
          <p:cNvSpPr/>
          <p:nvPr/>
        </p:nvSpPr>
        <p:spPr>
          <a:xfrm>
            <a:off x="165537" y="2831106"/>
            <a:ext cx="2128345" cy="336317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1400" b="1" u="sng" dirty="0">
                <a:solidFill>
                  <a:schemeClr val="tx2"/>
                </a:solidFill>
              </a:rPr>
              <a:t>To Do</a:t>
            </a:r>
          </a:p>
          <a:p>
            <a:pPr marL="171450" indent="-171450">
              <a:lnSpc>
                <a:spcPct val="110000"/>
              </a:lnSpc>
              <a:buFont typeface="Arial" panose="020B0604020202020204" pitchFamily="34" charset="0"/>
              <a:buChar char="•"/>
            </a:pPr>
            <a:r>
              <a:rPr lang="en-US" sz="1400" b="1" dirty="0">
                <a:solidFill>
                  <a:schemeClr val="tx2"/>
                </a:solidFill>
              </a:rPr>
              <a:t>Edit your course page: Instructor, Office etc.</a:t>
            </a:r>
          </a:p>
          <a:p>
            <a:pPr marL="171450" indent="-171450">
              <a:lnSpc>
                <a:spcPct val="110000"/>
              </a:lnSpc>
              <a:buFont typeface="Arial" panose="020B0604020202020204" pitchFamily="34" charset="0"/>
              <a:buChar char="•"/>
            </a:pPr>
            <a:r>
              <a:rPr lang="en-US" sz="1400" b="1" dirty="0">
                <a:solidFill>
                  <a:schemeClr val="tx2"/>
                </a:solidFill>
              </a:rPr>
              <a:t>Embed a photo/image that captures the essence of the course</a:t>
            </a:r>
          </a:p>
          <a:p>
            <a:pPr marL="171450" indent="-171450">
              <a:lnSpc>
                <a:spcPct val="110000"/>
              </a:lnSpc>
              <a:buFont typeface="Arial" panose="020B0604020202020204" pitchFamily="34" charset="0"/>
              <a:buChar char="•"/>
            </a:pPr>
            <a:r>
              <a:rPr lang="en-US" sz="1400" b="1" dirty="0">
                <a:solidFill>
                  <a:schemeClr val="tx2"/>
                </a:solidFill>
              </a:rPr>
              <a:t>Embed the video you made</a:t>
            </a:r>
          </a:p>
          <a:p>
            <a:pPr algn="ctr">
              <a:lnSpc>
                <a:spcPct val="110000"/>
              </a:lnSpc>
            </a:pPr>
            <a:endParaRPr lang="en-US" dirty="0">
              <a:solidFill>
                <a:schemeClr val="tx2"/>
              </a:solidFill>
            </a:endParaRPr>
          </a:p>
        </p:txBody>
      </p:sp>
      <p:sp>
        <p:nvSpPr>
          <p:cNvPr id="11" name="Donut 10">
            <a:extLst>
              <a:ext uri="{FF2B5EF4-FFF2-40B4-BE49-F238E27FC236}">
                <a16:creationId xmlns:a16="http://schemas.microsoft.com/office/drawing/2014/main" id="{8255A8FA-05C8-B444-9F4F-267BA858CBF4}"/>
              </a:ext>
            </a:extLst>
          </p:cNvPr>
          <p:cNvSpPr/>
          <p:nvPr/>
        </p:nvSpPr>
        <p:spPr>
          <a:xfrm>
            <a:off x="7507232" y="5499080"/>
            <a:ext cx="1652533" cy="565587"/>
          </a:xfrm>
          <a:prstGeom prst="donut">
            <a:avLst>
              <a:gd name="adj" fmla="val 148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Tree>
    <p:extLst>
      <p:ext uri="{BB962C8B-B14F-4D97-AF65-F5344CB8AC3E}">
        <p14:creationId xmlns:p14="http://schemas.microsoft.com/office/powerpoint/2010/main" val="274575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4D5F9A-0E3D-224E-AA2D-FD40D8FE34DB}"/>
              </a:ext>
            </a:extLst>
          </p:cNvPr>
          <p:cNvPicPr>
            <a:picLocks noChangeAspect="1"/>
          </p:cNvPicPr>
          <p:nvPr/>
        </p:nvPicPr>
        <p:blipFill>
          <a:blip r:embed="rId2"/>
          <a:stretch>
            <a:fillRect/>
          </a:stretch>
        </p:blipFill>
        <p:spPr>
          <a:xfrm>
            <a:off x="5307603" y="3453086"/>
            <a:ext cx="6717546" cy="2900417"/>
          </a:xfrm>
          <a:prstGeom prst="rect">
            <a:avLst/>
          </a:prstGeom>
          <a:ln>
            <a:solidFill>
              <a:schemeClr val="tx1"/>
            </a:solidFill>
          </a:ln>
        </p:spPr>
      </p:pic>
      <p:pic>
        <p:nvPicPr>
          <p:cNvPr id="7" name="Picture 6">
            <a:extLst>
              <a:ext uri="{FF2B5EF4-FFF2-40B4-BE49-F238E27FC236}">
                <a16:creationId xmlns:a16="http://schemas.microsoft.com/office/drawing/2014/main" id="{F3D4E47D-BADF-104B-BE55-84C0ED660835}"/>
              </a:ext>
            </a:extLst>
          </p:cNvPr>
          <p:cNvPicPr>
            <a:picLocks noChangeAspect="1"/>
          </p:cNvPicPr>
          <p:nvPr/>
        </p:nvPicPr>
        <p:blipFill>
          <a:blip r:embed="rId3"/>
          <a:stretch>
            <a:fillRect/>
          </a:stretch>
        </p:blipFill>
        <p:spPr>
          <a:xfrm>
            <a:off x="492905" y="268013"/>
            <a:ext cx="5450227" cy="3862552"/>
          </a:xfrm>
          <a:prstGeom prst="rect">
            <a:avLst/>
          </a:prstGeom>
          <a:ln>
            <a:solidFill>
              <a:schemeClr val="tx1"/>
            </a:solidFill>
          </a:ln>
        </p:spPr>
      </p:pic>
      <p:sp>
        <p:nvSpPr>
          <p:cNvPr id="8" name="Frame 7">
            <a:extLst>
              <a:ext uri="{FF2B5EF4-FFF2-40B4-BE49-F238E27FC236}">
                <a16:creationId xmlns:a16="http://schemas.microsoft.com/office/drawing/2014/main" id="{DA17D4AA-27D9-BA44-830D-2C4DF23AF2A6}"/>
              </a:ext>
            </a:extLst>
          </p:cNvPr>
          <p:cNvSpPr/>
          <p:nvPr/>
        </p:nvSpPr>
        <p:spPr>
          <a:xfrm>
            <a:off x="389855" y="835574"/>
            <a:ext cx="627021" cy="204951"/>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9" name="Frame 8">
            <a:extLst>
              <a:ext uri="{FF2B5EF4-FFF2-40B4-BE49-F238E27FC236}">
                <a16:creationId xmlns:a16="http://schemas.microsoft.com/office/drawing/2014/main" id="{CAF6D86E-A881-F54B-98EA-9050D694272B}"/>
              </a:ext>
            </a:extLst>
          </p:cNvPr>
          <p:cNvSpPr/>
          <p:nvPr/>
        </p:nvSpPr>
        <p:spPr>
          <a:xfrm>
            <a:off x="5292463" y="5575739"/>
            <a:ext cx="627021" cy="204951"/>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0" name="TextBox 9">
            <a:extLst>
              <a:ext uri="{FF2B5EF4-FFF2-40B4-BE49-F238E27FC236}">
                <a16:creationId xmlns:a16="http://schemas.microsoft.com/office/drawing/2014/main" id="{4430C9E6-9182-0F47-9CA7-37C5E120CC2C}"/>
              </a:ext>
            </a:extLst>
          </p:cNvPr>
          <p:cNvSpPr txBox="1"/>
          <p:nvPr/>
        </p:nvSpPr>
        <p:spPr>
          <a:xfrm>
            <a:off x="6197562" y="268013"/>
            <a:ext cx="4642945" cy="3093503"/>
          </a:xfrm>
          <a:prstGeom prst="rect">
            <a:avLst/>
          </a:prstGeom>
          <a:solidFill>
            <a:schemeClr val="accent1">
              <a:lumMod val="20000"/>
              <a:lumOff val="80000"/>
            </a:schemeClr>
          </a:solidFill>
          <a:ln>
            <a:solidFill>
              <a:schemeClr val="tx1"/>
            </a:solidFill>
          </a:ln>
        </p:spPr>
        <p:txBody>
          <a:bodyPr wrap="square" lIns="144000" tIns="144000" rIns="144000" bIns="144000" rtlCol="0">
            <a:spAutoFit/>
          </a:bodyPr>
          <a:lstStyle/>
          <a:p>
            <a:pPr algn="ctr">
              <a:lnSpc>
                <a:spcPct val="110000"/>
              </a:lnSpc>
            </a:pPr>
            <a:r>
              <a:rPr lang="en-US" sz="1200" b="1" dirty="0">
                <a:solidFill>
                  <a:schemeClr val="tx2"/>
                </a:solidFill>
              </a:rPr>
              <a:t>The functions of a syllabus</a:t>
            </a:r>
          </a:p>
          <a:p>
            <a:pPr algn="ctr">
              <a:lnSpc>
                <a:spcPct val="110000"/>
              </a:lnSpc>
            </a:pPr>
            <a:endParaRPr lang="en-US" sz="1200" b="1" dirty="0">
              <a:solidFill>
                <a:schemeClr val="tx2"/>
              </a:solidFill>
            </a:endParaRPr>
          </a:p>
          <a:p>
            <a:pPr marL="171450" indent="-171450" algn="ctr">
              <a:lnSpc>
                <a:spcPct val="110000"/>
              </a:lnSpc>
              <a:buFont typeface="Arial" panose="020B0604020202020204" pitchFamily="34" charset="0"/>
              <a:buChar char="•"/>
            </a:pPr>
            <a:r>
              <a:rPr lang="en-US" sz="1200" b="1" dirty="0">
                <a:solidFill>
                  <a:schemeClr val="tx2"/>
                </a:solidFill>
              </a:rPr>
              <a:t>A reference guide used throughout the course by students (contact information, course policies, due dates, list of resources etc.)</a:t>
            </a:r>
          </a:p>
          <a:p>
            <a:pPr marL="171450" indent="-171450" algn="ctr">
              <a:lnSpc>
                <a:spcPct val="110000"/>
              </a:lnSpc>
              <a:buFont typeface="Arial" panose="020B0604020202020204" pitchFamily="34" charset="0"/>
              <a:buChar char="•"/>
            </a:pPr>
            <a:r>
              <a:rPr lang="en-US" sz="1200" b="1" dirty="0">
                <a:solidFill>
                  <a:schemeClr val="tx2"/>
                </a:solidFill>
              </a:rPr>
              <a:t>Clearly outlines what a student must do in order to be successful in the course</a:t>
            </a:r>
          </a:p>
          <a:p>
            <a:pPr marL="171450" indent="-171450" algn="ctr">
              <a:lnSpc>
                <a:spcPct val="110000"/>
              </a:lnSpc>
              <a:buFont typeface="Arial" panose="020B0604020202020204" pitchFamily="34" charset="0"/>
              <a:buChar char="•"/>
            </a:pPr>
            <a:r>
              <a:rPr lang="en-US" sz="1200" b="1" dirty="0">
                <a:solidFill>
                  <a:schemeClr val="tx2"/>
                </a:solidFill>
              </a:rPr>
              <a:t>An invitation to learning – a ´promise´ from you to them </a:t>
            </a:r>
          </a:p>
          <a:p>
            <a:pPr algn="ctr">
              <a:lnSpc>
                <a:spcPct val="110000"/>
              </a:lnSpc>
            </a:pPr>
            <a:endParaRPr lang="en-US" sz="1200" b="1" dirty="0">
              <a:solidFill>
                <a:schemeClr val="tx2"/>
              </a:solidFill>
            </a:endParaRPr>
          </a:p>
          <a:p>
            <a:pPr algn="ctr">
              <a:lnSpc>
                <a:spcPct val="110000"/>
              </a:lnSpc>
            </a:pPr>
            <a:r>
              <a:rPr lang="en-US" sz="1200" b="1" dirty="0">
                <a:solidFill>
                  <a:schemeClr val="tx2"/>
                </a:solidFill>
              </a:rPr>
              <a:t>Write in a clear, open, approachable style</a:t>
            </a:r>
          </a:p>
          <a:p>
            <a:pPr algn="ctr">
              <a:lnSpc>
                <a:spcPct val="110000"/>
              </a:lnSpc>
            </a:pPr>
            <a:r>
              <a:rPr lang="en-US" sz="1200" b="1" dirty="0">
                <a:solidFill>
                  <a:schemeClr val="tx2"/>
                </a:solidFill>
              </a:rPr>
              <a:t>Make visually appealing</a:t>
            </a:r>
          </a:p>
          <a:p>
            <a:pPr algn="ctr">
              <a:lnSpc>
                <a:spcPct val="110000"/>
              </a:lnSpc>
            </a:pPr>
            <a:endParaRPr lang="en-US" sz="1200" b="1" dirty="0">
              <a:solidFill>
                <a:schemeClr val="tx2"/>
              </a:solidFill>
            </a:endParaRPr>
          </a:p>
          <a:p>
            <a:pPr algn="ctr">
              <a:lnSpc>
                <a:spcPct val="110000"/>
              </a:lnSpc>
            </a:pPr>
            <a:r>
              <a:rPr lang="en-US" sz="1050" b="1" dirty="0">
                <a:solidFill>
                  <a:schemeClr val="tx2"/>
                </a:solidFill>
                <a:hlinkClick r:id="rId4"/>
              </a:rPr>
              <a:t>Washington University in St. Louis, Constructing a Syllabus</a:t>
            </a:r>
            <a:endParaRPr lang="en-US" sz="1050" b="1" dirty="0">
              <a:solidFill>
                <a:schemeClr val="tx2"/>
              </a:solidFill>
            </a:endParaRPr>
          </a:p>
          <a:p>
            <a:pPr algn="ctr">
              <a:lnSpc>
                <a:spcPct val="110000"/>
              </a:lnSpc>
            </a:pPr>
            <a:endParaRPr lang="en-US" sz="1200" b="1" dirty="0">
              <a:solidFill>
                <a:schemeClr val="tx2"/>
              </a:solidFill>
            </a:endParaRPr>
          </a:p>
        </p:txBody>
      </p:sp>
      <p:sp>
        <p:nvSpPr>
          <p:cNvPr id="11" name="TextBox 10">
            <a:extLst>
              <a:ext uri="{FF2B5EF4-FFF2-40B4-BE49-F238E27FC236}">
                <a16:creationId xmlns:a16="http://schemas.microsoft.com/office/drawing/2014/main" id="{BE8DD24F-4A8A-2B49-B35C-046399A16753}"/>
              </a:ext>
            </a:extLst>
          </p:cNvPr>
          <p:cNvSpPr txBox="1"/>
          <p:nvPr/>
        </p:nvSpPr>
        <p:spPr>
          <a:xfrm>
            <a:off x="310055" y="4361794"/>
            <a:ext cx="4642945" cy="2282961"/>
          </a:xfrm>
          <a:prstGeom prst="rect">
            <a:avLst/>
          </a:prstGeom>
          <a:solidFill>
            <a:schemeClr val="accent1">
              <a:lumMod val="20000"/>
              <a:lumOff val="80000"/>
            </a:schemeClr>
          </a:solidFill>
          <a:ln>
            <a:solidFill>
              <a:schemeClr val="tx1"/>
            </a:solidFill>
          </a:ln>
        </p:spPr>
        <p:txBody>
          <a:bodyPr wrap="square" lIns="144000" tIns="144000" rIns="144000" bIns="144000" rtlCol="0">
            <a:spAutoFit/>
          </a:bodyPr>
          <a:lstStyle/>
          <a:p>
            <a:pPr algn="ctr">
              <a:lnSpc>
                <a:spcPct val="110000"/>
              </a:lnSpc>
            </a:pPr>
            <a:r>
              <a:rPr lang="en-US" sz="1200" b="1" dirty="0">
                <a:solidFill>
                  <a:schemeClr val="tx2"/>
                </a:solidFill>
              </a:rPr>
              <a:t>How to introduce the syllabus?</a:t>
            </a:r>
          </a:p>
          <a:p>
            <a:pPr algn="ctr">
              <a:lnSpc>
                <a:spcPct val="110000"/>
              </a:lnSpc>
            </a:pPr>
            <a:endParaRPr lang="en-US" sz="1200" b="1" dirty="0">
              <a:solidFill>
                <a:schemeClr val="tx2"/>
              </a:solidFill>
            </a:endParaRPr>
          </a:p>
          <a:p>
            <a:pPr marL="171450" indent="-171450">
              <a:lnSpc>
                <a:spcPct val="110000"/>
              </a:lnSpc>
              <a:buFont typeface="Arial" panose="020B0604020202020204" pitchFamily="34" charset="0"/>
              <a:buChar char="•"/>
            </a:pPr>
            <a:r>
              <a:rPr lang="en-US" sz="1200" b="1" dirty="0">
                <a:solidFill>
                  <a:schemeClr val="tx2"/>
                </a:solidFill>
              </a:rPr>
              <a:t>Use a ´</a:t>
            </a:r>
            <a:r>
              <a:rPr lang="en-US" sz="1200" b="1" dirty="0">
                <a:solidFill>
                  <a:schemeClr val="tx2"/>
                </a:solidFill>
                <a:hlinkClick r:id="rId5"/>
              </a:rPr>
              <a:t>syllabus quiz</a:t>
            </a:r>
            <a:r>
              <a:rPr lang="en-US" sz="1200" b="1" dirty="0">
                <a:solidFill>
                  <a:schemeClr val="tx2"/>
                </a:solidFill>
              </a:rPr>
              <a:t>´ e.g. which ILO is most important to you? Which of the assigned reading papers are you most/least looking forward to reading?</a:t>
            </a:r>
          </a:p>
          <a:p>
            <a:pPr marL="171450" indent="-171450">
              <a:lnSpc>
                <a:spcPct val="110000"/>
              </a:lnSpc>
              <a:buFont typeface="Arial" panose="020B0604020202020204" pitchFamily="34" charset="0"/>
              <a:buChar char="•"/>
            </a:pPr>
            <a:r>
              <a:rPr lang="en-US" sz="1200" b="1" dirty="0">
                <a:solidFill>
                  <a:schemeClr val="tx2"/>
                </a:solidFill>
              </a:rPr>
              <a:t>Ask students to identify info. in the syllabus in small groups and discuss what this means to them plus clarification questions</a:t>
            </a:r>
          </a:p>
          <a:p>
            <a:pPr algn="ctr">
              <a:lnSpc>
                <a:spcPct val="110000"/>
              </a:lnSpc>
            </a:pPr>
            <a:endParaRPr lang="en-US" sz="1200" b="1" dirty="0">
              <a:solidFill>
                <a:schemeClr val="tx2"/>
              </a:solidFill>
            </a:endParaRPr>
          </a:p>
          <a:p>
            <a:pPr algn="ctr">
              <a:lnSpc>
                <a:spcPct val="110000"/>
              </a:lnSpc>
            </a:pPr>
            <a:r>
              <a:rPr lang="en-US" sz="1050" b="1" dirty="0">
                <a:solidFill>
                  <a:schemeClr val="tx2"/>
                </a:solidFill>
                <a:hlinkClick r:id="rId4"/>
              </a:rPr>
              <a:t>Washington University in St. Louis, Constructing a Syllabus</a:t>
            </a:r>
            <a:endParaRPr lang="en-US" sz="1050" b="1" dirty="0">
              <a:solidFill>
                <a:schemeClr val="tx2"/>
              </a:solidFill>
            </a:endParaRPr>
          </a:p>
        </p:txBody>
      </p:sp>
    </p:spTree>
    <p:extLst>
      <p:ext uri="{BB962C8B-B14F-4D97-AF65-F5344CB8AC3E}">
        <p14:creationId xmlns:p14="http://schemas.microsoft.com/office/powerpoint/2010/main" val="1363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393322-1E07-ED47-A289-7DBF88D0ACE0}"/>
              </a:ext>
            </a:extLst>
          </p:cNvPr>
          <p:cNvPicPr>
            <a:picLocks noChangeAspect="1"/>
          </p:cNvPicPr>
          <p:nvPr/>
        </p:nvPicPr>
        <p:blipFill>
          <a:blip r:embed="rId2"/>
          <a:stretch>
            <a:fillRect/>
          </a:stretch>
        </p:blipFill>
        <p:spPr>
          <a:xfrm>
            <a:off x="145057" y="0"/>
            <a:ext cx="7266823" cy="6858000"/>
          </a:xfrm>
          <a:prstGeom prst="rect">
            <a:avLst/>
          </a:prstGeom>
        </p:spPr>
      </p:pic>
      <p:sp>
        <p:nvSpPr>
          <p:cNvPr id="13" name="Frame 12">
            <a:extLst>
              <a:ext uri="{FF2B5EF4-FFF2-40B4-BE49-F238E27FC236}">
                <a16:creationId xmlns:a16="http://schemas.microsoft.com/office/drawing/2014/main" id="{AA859BB9-CEBE-F14B-BE85-C86D47E7081C}"/>
              </a:ext>
            </a:extLst>
          </p:cNvPr>
          <p:cNvSpPr/>
          <p:nvPr/>
        </p:nvSpPr>
        <p:spPr>
          <a:xfrm>
            <a:off x="145057" y="6038193"/>
            <a:ext cx="685800" cy="331075"/>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4" name="Frame 13">
            <a:extLst>
              <a:ext uri="{FF2B5EF4-FFF2-40B4-BE49-F238E27FC236}">
                <a16:creationId xmlns:a16="http://schemas.microsoft.com/office/drawing/2014/main" id="{FBC5AAE5-E66D-C345-8284-1C25D722A6F9}"/>
              </a:ext>
            </a:extLst>
          </p:cNvPr>
          <p:cNvSpPr/>
          <p:nvPr/>
        </p:nvSpPr>
        <p:spPr>
          <a:xfrm>
            <a:off x="1570289" y="466396"/>
            <a:ext cx="750950" cy="317938"/>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5" name="Frame 14">
            <a:extLst>
              <a:ext uri="{FF2B5EF4-FFF2-40B4-BE49-F238E27FC236}">
                <a16:creationId xmlns:a16="http://schemas.microsoft.com/office/drawing/2014/main" id="{2BEADD88-C302-A348-BC48-E0DFA08A59A8}"/>
              </a:ext>
            </a:extLst>
          </p:cNvPr>
          <p:cNvSpPr/>
          <p:nvPr/>
        </p:nvSpPr>
        <p:spPr>
          <a:xfrm>
            <a:off x="2900928" y="466396"/>
            <a:ext cx="750950" cy="317938"/>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6" name="Frame 15">
            <a:extLst>
              <a:ext uri="{FF2B5EF4-FFF2-40B4-BE49-F238E27FC236}">
                <a16:creationId xmlns:a16="http://schemas.microsoft.com/office/drawing/2014/main" id="{7037B8A4-1707-0C42-B9BF-8541AA003EED}"/>
              </a:ext>
            </a:extLst>
          </p:cNvPr>
          <p:cNvSpPr/>
          <p:nvPr/>
        </p:nvSpPr>
        <p:spPr>
          <a:xfrm>
            <a:off x="4068112" y="473622"/>
            <a:ext cx="961087" cy="317938"/>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17" name="Frame 16">
            <a:extLst>
              <a:ext uri="{FF2B5EF4-FFF2-40B4-BE49-F238E27FC236}">
                <a16:creationId xmlns:a16="http://schemas.microsoft.com/office/drawing/2014/main" id="{5301451F-7F7C-8145-8528-88AC76CD8283}"/>
              </a:ext>
            </a:extLst>
          </p:cNvPr>
          <p:cNvSpPr/>
          <p:nvPr/>
        </p:nvSpPr>
        <p:spPr>
          <a:xfrm>
            <a:off x="3693414" y="473622"/>
            <a:ext cx="333163" cy="303486"/>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pic>
        <p:nvPicPr>
          <p:cNvPr id="18" name="Picture 17">
            <a:extLst>
              <a:ext uri="{FF2B5EF4-FFF2-40B4-BE49-F238E27FC236}">
                <a16:creationId xmlns:a16="http://schemas.microsoft.com/office/drawing/2014/main" id="{9C1C9CB3-D998-694F-93AF-C05135074623}"/>
              </a:ext>
            </a:extLst>
          </p:cNvPr>
          <p:cNvPicPr>
            <a:picLocks noChangeAspect="1"/>
          </p:cNvPicPr>
          <p:nvPr/>
        </p:nvPicPr>
        <p:blipFill>
          <a:blip r:embed="rId3"/>
          <a:stretch>
            <a:fillRect/>
          </a:stretch>
        </p:blipFill>
        <p:spPr>
          <a:xfrm>
            <a:off x="7446578" y="0"/>
            <a:ext cx="3338465" cy="6858000"/>
          </a:xfrm>
          <a:prstGeom prst="rect">
            <a:avLst/>
          </a:prstGeom>
        </p:spPr>
      </p:pic>
    </p:spTree>
    <p:extLst>
      <p:ext uri="{BB962C8B-B14F-4D97-AF65-F5344CB8AC3E}">
        <p14:creationId xmlns:p14="http://schemas.microsoft.com/office/powerpoint/2010/main" val="53987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2CF54-CD3D-5841-BFE8-3D3132305AD1}"/>
              </a:ext>
            </a:extLst>
          </p:cNvPr>
          <p:cNvPicPr>
            <a:picLocks noChangeAspect="1"/>
          </p:cNvPicPr>
          <p:nvPr/>
        </p:nvPicPr>
        <p:blipFill>
          <a:blip r:embed="rId2"/>
          <a:stretch>
            <a:fillRect/>
          </a:stretch>
        </p:blipFill>
        <p:spPr>
          <a:xfrm>
            <a:off x="337930" y="267607"/>
            <a:ext cx="10495722" cy="5443094"/>
          </a:xfrm>
          <a:prstGeom prst="rect">
            <a:avLst/>
          </a:prstGeom>
          <a:ln>
            <a:solidFill>
              <a:schemeClr val="tx1"/>
            </a:solidFill>
          </a:ln>
        </p:spPr>
      </p:pic>
      <p:sp>
        <p:nvSpPr>
          <p:cNvPr id="4" name="Rounded Rectangle 3">
            <a:extLst>
              <a:ext uri="{FF2B5EF4-FFF2-40B4-BE49-F238E27FC236}">
                <a16:creationId xmlns:a16="http://schemas.microsoft.com/office/drawing/2014/main" id="{70334758-199D-3847-A8A6-FE9F27EBF637}"/>
              </a:ext>
            </a:extLst>
          </p:cNvPr>
          <p:cNvSpPr/>
          <p:nvPr/>
        </p:nvSpPr>
        <p:spPr>
          <a:xfrm>
            <a:off x="5724940" y="540954"/>
            <a:ext cx="3866321" cy="108798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1400" b="1" u="sng" dirty="0">
                <a:solidFill>
                  <a:schemeClr val="tx2"/>
                </a:solidFill>
              </a:rPr>
              <a:t>To Do</a:t>
            </a:r>
          </a:p>
          <a:p>
            <a:pPr marL="285750" indent="-285750">
              <a:lnSpc>
                <a:spcPct val="110000"/>
              </a:lnSpc>
              <a:buFont typeface="Arial" panose="020B0604020202020204" pitchFamily="34" charset="0"/>
              <a:buChar char="•"/>
            </a:pPr>
            <a:r>
              <a:rPr lang="en-US" sz="1400" b="1" dirty="0">
                <a:solidFill>
                  <a:schemeClr val="tx2"/>
                </a:solidFill>
              </a:rPr>
              <a:t>Create Group Set</a:t>
            </a:r>
          </a:p>
          <a:p>
            <a:pPr marL="285750" indent="-285750">
              <a:lnSpc>
                <a:spcPct val="110000"/>
              </a:lnSpc>
              <a:buFont typeface="Arial" panose="020B0604020202020204" pitchFamily="34" charset="0"/>
              <a:buChar char="•"/>
            </a:pPr>
            <a:r>
              <a:rPr lang="en-US" sz="1400" b="1" dirty="0">
                <a:solidFill>
                  <a:schemeClr val="tx2"/>
                </a:solidFill>
              </a:rPr>
              <a:t>Create Groups and assign students</a:t>
            </a:r>
          </a:p>
        </p:txBody>
      </p:sp>
      <p:sp>
        <p:nvSpPr>
          <p:cNvPr id="5" name="Frame 4">
            <a:extLst>
              <a:ext uri="{FF2B5EF4-FFF2-40B4-BE49-F238E27FC236}">
                <a16:creationId xmlns:a16="http://schemas.microsoft.com/office/drawing/2014/main" id="{9EB952E0-A7A9-9B43-8002-3276B6B0C7F9}"/>
              </a:ext>
            </a:extLst>
          </p:cNvPr>
          <p:cNvSpPr/>
          <p:nvPr/>
        </p:nvSpPr>
        <p:spPr>
          <a:xfrm>
            <a:off x="232465" y="184024"/>
            <a:ext cx="1715604" cy="45166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Tree>
    <p:extLst>
      <p:ext uri="{BB962C8B-B14F-4D97-AF65-F5344CB8AC3E}">
        <p14:creationId xmlns:p14="http://schemas.microsoft.com/office/powerpoint/2010/main" val="377212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F543-9BC7-564D-A2EC-4D3DA2E2C568}"/>
              </a:ext>
            </a:extLst>
          </p:cNvPr>
          <p:cNvSpPr>
            <a:spLocks noGrp="1"/>
          </p:cNvSpPr>
          <p:nvPr>
            <p:ph type="title"/>
          </p:nvPr>
        </p:nvSpPr>
        <p:spPr/>
        <p:txBody>
          <a:bodyPr/>
          <a:lstStyle/>
          <a:p>
            <a:pPr algn="ctr"/>
            <a:r>
              <a:rPr lang="en-US" dirty="0"/>
              <a:t>Muting your mic &amp; system audio</a:t>
            </a:r>
          </a:p>
        </p:txBody>
      </p:sp>
      <p:pic>
        <p:nvPicPr>
          <p:cNvPr id="5" name="Picture 4">
            <a:extLst>
              <a:ext uri="{FF2B5EF4-FFF2-40B4-BE49-F238E27FC236}">
                <a16:creationId xmlns:a16="http://schemas.microsoft.com/office/drawing/2014/main" id="{D8FE2C32-59AD-BB46-828A-E51B4FF2D1CF}"/>
              </a:ext>
            </a:extLst>
          </p:cNvPr>
          <p:cNvPicPr>
            <a:picLocks noChangeAspect="1"/>
          </p:cNvPicPr>
          <p:nvPr/>
        </p:nvPicPr>
        <p:blipFill>
          <a:blip r:embed="rId2"/>
          <a:stretch>
            <a:fillRect/>
          </a:stretch>
        </p:blipFill>
        <p:spPr>
          <a:xfrm>
            <a:off x="6169798" y="1708831"/>
            <a:ext cx="5184002" cy="2592001"/>
          </a:xfrm>
          <a:prstGeom prst="rect">
            <a:avLst/>
          </a:prstGeom>
        </p:spPr>
      </p:pic>
      <p:pic>
        <p:nvPicPr>
          <p:cNvPr id="6" name="Picture 5">
            <a:extLst>
              <a:ext uri="{FF2B5EF4-FFF2-40B4-BE49-F238E27FC236}">
                <a16:creationId xmlns:a16="http://schemas.microsoft.com/office/drawing/2014/main" id="{BAB1C6A2-6D78-AE46-8D3A-35C823C32D04}"/>
              </a:ext>
            </a:extLst>
          </p:cNvPr>
          <p:cNvPicPr>
            <a:picLocks noChangeAspect="1"/>
          </p:cNvPicPr>
          <p:nvPr/>
        </p:nvPicPr>
        <p:blipFill rotWithShape="1">
          <a:blip r:embed="rId3"/>
          <a:srcRect l="22118" t="20148" r="14184" b="-17688"/>
          <a:stretch/>
        </p:blipFill>
        <p:spPr>
          <a:xfrm rot="16200000">
            <a:off x="2318827" y="593317"/>
            <a:ext cx="2592000" cy="52920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A1C57D1-E38F-A847-8210-0ECBEF9E396A}"/>
                  </a:ext>
                </a:extLst>
              </p14:cNvPr>
              <p14:cNvContentPartPr/>
              <p14:nvPr/>
            </p14:nvContentPartPr>
            <p14:xfrm>
              <a:off x="3614826" y="2488320"/>
              <a:ext cx="636120" cy="940680"/>
            </p14:xfrm>
          </p:contentPart>
        </mc:Choice>
        <mc:Fallback xmlns="">
          <p:pic>
            <p:nvPicPr>
              <p:cNvPr id="7" name="Ink 6">
                <a:extLst>
                  <a:ext uri="{FF2B5EF4-FFF2-40B4-BE49-F238E27FC236}">
                    <a16:creationId xmlns:a16="http://schemas.microsoft.com/office/drawing/2014/main" id="{4A1C57D1-E38F-A847-8210-0ECBEF9E396A}"/>
                  </a:ext>
                </a:extLst>
              </p:cNvPr>
              <p:cNvPicPr/>
              <p:nvPr/>
            </p:nvPicPr>
            <p:blipFill>
              <a:blip r:embed="rId5"/>
              <a:stretch>
                <a:fillRect/>
              </a:stretch>
            </p:blipFill>
            <p:spPr>
              <a:xfrm>
                <a:off x="3606186" y="2479320"/>
                <a:ext cx="653760" cy="958320"/>
              </a:xfrm>
              <a:prstGeom prst="rect">
                <a:avLst/>
              </a:prstGeom>
            </p:spPr>
          </p:pic>
        </mc:Fallback>
      </mc:AlternateContent>
      <p:sp>
        <p:nvSpPr>
          <p:cNvPr id="8" name="TextBox 7">
            <a:extLst>
              <a:ext uri="{FF2B5EF4-FFF2-40B4-BE49-F238E27FC236}">
                <a16:creationId xmlns:a16="http://schemas.microsoft.com/office/drawing/2014/main" id="{D1706E91-0058-8146-8C2C-A7599B77ECC2}"/>
              </a:ext>
            </a:extLst>
          </p:cNvPr>
          <p:cNvSpPr txBox="1"/>
          <p:nvPr/>
        </p:nvSpPr>
        <p:spPr>
          <a:xfrm>
            <a:off x="1462879" y="5171691"/>
            <a:ext cx="9595897" cy="1077218"/>
          </a:xfrm>
          <a:prstGeom prst="rect">
            <a:avLst/>
          </a:prstGeom>
          <a:noFill/>
        </p:spPr>
        <p:txBody>
          <a:bodyPr wrap="none" rtlCol="0">
            <a:spAutoFit/>
          </a:bodyPr>
          <a:lstStyle/>
          <a:p>
            <a:pPr algn="ctr"/>
            <a:r>
              <a:rPr lang="en-US" sz="3200" dirty="0"/>
              <a:t>If you loose your connection or leave the Zoom meeting,</a:t>
            </a:r>
          </a:p>
          <a:p>
            <a:pPr algn="ctr"/>
            <a:r>
              <a:rPr lang="en-US" sz="3200" dirty="0"/>
              <a:t>follow the link in the Canvas module to rejoin</a:t>
            </a:r>
          </a:p>
        </p:txBody>
      </p:sp>
    </p:spTree>
    <p:extLst>
      <p:ext uri="{BB962C8B-B14F-4D97-AF65-F5344CB8AC3E}">
        <p14:creationId xmlns:p14="http://schemas.microsoft.com/office/powerpoint/2010/main" val="2127766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23CBB-DE28-0E4B-B00F-43D47E798EA5}"/>
              </a:ext>
            </a:extLst>
          </p:cNvPr>
          <p:cNvPicPr>
            <a:picLocks noChangeAspect="1"/>
          </p:cNvPicPr>
          <p:nvPr/>
        </p:nvPicPr>
        <p:blipFill>
          <a:blip r:embed="rId2"/>
          <a:stretch>
            <a:fillRect/>
          </a:stretch>
        </p:blipFill>
        <p:spPr>
          <a:xfrm>
            <a:off x="3220279" y="745436"/>
            <a:ext cx="7569677" cy="5675242"/>
          </a:xfrm>
          <a:prstGeom prst="rect">
            <a:avLst/>
          </a:prstGeom>
          <a:ln>
            <a:solidFill>
              <a:schemeClr val="tx1"/>
            </a:solidFill>
          </a:ln>
        </p:spPr>
      </p:pic>
      <p:pic>
        <p:nvPicPr>
          <p:cNvPr id="5" name="Picture 4">
            <a:extLst>
              <a:ext uri="{FF2B5EF4-FFF2-40B4-BE49-F238E27FC236}">
                <a16:creationId xmlns:a16="http://schemas.microsoft.com/office/drawing/2014/main" id="{B1DBEAD8-B1B7-CB4F-80C4-EEF52ADE714E}"/>
              </a:ext>
            </a:extLst>
          </p:cNvPr>
          <p:cNvPicPr>
            <a:picLocks noChangeAspect="1"/>
          </p:cNvPicPr>
          <p:nvPr/>
        </p:nvPicPr>
        <p:blipFill>
          <a:blip r:embed="rId3"/>
          <a:stretch>
            <a:fillRect/>
          </a:stretch>
        </p:blipFill>
        <p:spPr>
          <a:xfrm>
            <a:off x="0" y="67377"/>
            <a:ext cx="6669157" cy="1738264"/>
          </a:xfrm>
          <a:prstGeom prst="rect">
            <a:avLst/>
          </a:prstGeom>
          <a:ln>
            <a:solidFill>
              <a:schemeClr val="tx1"/>
            </a:solidFill>
          </a:ln>
        </p:spPr>
      </p:pic>
      <p:sp>
        <p:nvSpPr>
          <p:cNvPr id="6" name="Frame 5">
            <a:extLst>
              <a:ext uri="{FF2B5EF4-FFF2-40B4-BE49-F238E27FC236}">
                <a16:creationId xmlns:a16="http://schemas.microsoft.com/office/drawing/2014/main" id="{5C08A09D-E7D4-8C4A-A873-0648647D9E0D}"/>
              </a:ext>
            </a:extLst>
          </p:cNvPr>
          <p:cNvSpPr/>
          <p:nvPr/>
        </p:nvSpPr>
        <p:spPr>
          <a:xfrm>
            <a:off x="0" y="0"/>
            <a:ext cx="1715604" cy="45166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7" name="Rounded Rectangle 6">
            <a:extLst>
              <a:ext uri="{FF2B5EF4-FFF2-40B4-BE49-F238E27FC236}">
                <a16:creationId xmlns:a16="http://schemas.microsoft.com/office/drawing/2014/main" id="{4D547D0E-DF24-2F44-B04A-3B2510FE5580}"/>
              </a:ext>
            </a:extLst>
          </p:cNvPr>
          <p:cNvSpPr/>
          <p:nvPr/>
        </p:nvSpPr>
        <p:spPr>
          <a:xfrm>
            <a:off x="501315" y="2205016"/>
            <a:ext cx="2371094" cy="198114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b="1" dirty="0">
                <a:solidFill>
                  <a:schemeClr val="tx2"/>
                </a:solidFill>
              </a:rPr>
              <a:t>Announcements tab only visible once an announcement posted</a:t>
            </a:r>
          </a:p>
        </p:txBody>
      </p:sp>
    </p:spTree>
    <p:extLst>
      <p:ext uri="{BB962C8B-B14F-4D97-AF65-F5344CB8AC3E}">
        <p14:creationId xmlns:p14="http://schemas.microsoft.com/office/powerpoint/2010/main" val="2157584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C063B-8107-C44E-9742-5150301615E9}"/>
              </a:ext>
            </a:extLst>
          </p:cNvPr>
          <p:cNvPicPr>
            <a:picLocks noChangeAspect="1"/>
          </p:cNvPicPr>
          <p:nvPr/>
        </p:nvPicPr>
        <p:blipFill>
          <a:blip r:embed="rId2"/>
          <a:stretch>
            <a:fillRect/>
          </a:stretch>
        </p:blipFill>
        <p:spPr>
          <a:xfrm>
            <a:off x="208721" y="284146"/>
            <a:ext cx="10674627" cy="1086225"/>
          </a:xfrm>
          <a:prstGeom prst="rect">
            <a:avLst/>
          </a:prstGeom>
          <a:ln>
            <a:solidFill>
              <a:schemeClr val="tx1"/>
            </a:solidFill>
          </a:ln>
        </p:spPr>
      </p:pic>
      <p:pic>
        <p:nvPicPr>
          <p:cNvPr id="5" name="Picture 4">
            <a:extLst>
              <a:ext uri="{FF2B5EF4-FFF2-40B4-BE49-F238E27FC236}">
                <a16:creationId xmlns:a16="http://schemas.microsoft.com/office/drawing/2014/main" id="{8EC5832B-A842-8C46-A646-7D74A2FF43B1}"/>
              </a:ext>
            </a:extLst>
          </p:cNvPr>
          <p:cNvPicPr>
            <a:picLocks noChangeAspect="1"/>
          </p:cNvPicPr>
          <p:nvPr/>
        </p:nvPicPr>
        <p:blipFill>
          <a:blip r:embed="rId3"/>
          <a:stretch>
            <a:fillRect/>
          </a:stretch>
        </p:blipFill>
        <p:spPr>
          <a:xfrm>
            <a:off x="1365749" y="1490870"/>
            <a:ext cx="6698742" cy="5182668"/>
          </a:xfrm>
          <a:prstGeom prst="rect">
            <a:avLst/>
          </a:prstGeom>
          <a:ln>
            <a:solidFill>
              <a:schemeClr val="tx1"/>
            </a:solidFill>
          </a:ln>
        </p:spPr>
      </p:pic>
      <p:sp>
        <p:nvSpPr>
          <p:cNvPr id="7" name="Frame 6">
            <a:extLst>
              <a:ext uri="{FF2B5EF4-FFF2-40B4-BE49-F238E27FC236}">
                <a16:creationId xmlns:a16="http://schemas.microsoft.com/office/drawing/2014/main" id="{95468AB0-CAA2-A342-AAC1-B2CDA0C3E1C2}"/>
              </a:ext>
            </a:extLst>
          </p:cNvPr>
          <p:cNvSpPr/>
          <p:nvPr/>
        </p:nvSpPr>
        <p:spPr>
          <a:xfrm>
            <a:off x="232465" y="184024"/>
            <a:ext cx="1715604" cy="45166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8" name="Rounded Rectangle 7">
            <a:extLst>
              <a:ext uri="{FF2B5EF4-FFF2-40B4-BE49-F238E27FC236}">
                <a16:creationId xmlns:a16="http://schemas.microsoft.com/office/drawing/2014/main" id="{59DB8965-3A34-674B-B64D-B4537DD54341}"/>
              </a:ext>
            </a:extLst>
          </p:cNvPr>
          <p:cNvSpPr/>
          <p:nvPr/>
        </p:nvSpPr>
        <p:spPr>
          <a:xfrm>
            <a:off x="8166430" y="3207816"/>
            <a:ext cx="3392779" cy="163530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sz="2400" b="1" u="sng" dirty="0">
                <a:solidFill>
                  <a:schemeClr val="tx1"/>
                </a:solidFill>
              </a:rPr>
              <a:t>To Do</a:t>
            </a:r>
          </a:p>
          <a:p>
            <a:pPr algn="ctr">
              <a:lnSpc>
                <a:spcPct val="110000"/>
              </a:lnSpc>
            </a:pPr>
            <a:r>
              <a:rPr lang="en-US" sz="2400" b="1" dirty="0">
                <a:solidFill>
                  <a:schemeClr val="tx1"/>
                </a:solidFill>
              </a:rPr>
              <a:t>Create discussion thread</a:t>
            </a:r>
            <a:endParaRPr lang="en-US" sz="1400" b="1" dirty="0">
              <a:solidFill>
                <a:schemeClr val="tx1"/>
              </a:solidFill>
            </a:endParaRPr>
          </a:p>
        </p:txBody>
      </p:sp>
    </p:spTree>
    <p:extLst>
      <p:ext uri="{BB962C8B-B14F-4D97-AF65-F5344CB8AC3E}">
        <p14:creationId xmlns:p14="http://schemas.microsoft.com/office/powerpoint/2010/main" val="4548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398EA-C0B8-8546-BAC5-FF6F61719EEC}"/>
              </a:ext>
            </a:extLst>
          </p:cNvPr>
          <p:cNvPicPr>
            <a:picLocks noChangeAspect="1"/>
          </p:cNvPicPr>
          <p:nvPr/>
        </p:nvPicPr>
        <p:blipFill>
          <a:blip r:embed="rId2"/>
          <a:stretch>
            <a:fillRect/>
          </a:stretch>
        </p:blipFill>
        <p:spPr>
          <a:xfrm>
            <a:off x="0" y="1061099"/>
            <a:ext cx="12192000" cy="4656287"/>
          </a:xfrm>
          <a:prstGeom prst="rect">
            <a:avLst/>
          </a:prstGeom>
        </p:spPr>
      </p:pic>
      <p:sp>
        <p:nvSpPr>
          <p:cNvPr id="4" name="Frame 3">
            <a:extLst>
              <a:ext uri="{FF2B5EF4-FFF2-40B4-BE49-F238E27FC236}">
                <a16:creationId xmlns:a16="http://schemas.microsoft.com/office/drawing/2014/main" id="{FDAF2ED6-69BE-0B4A-90A4-FEBD43CE636F}"/>
              </a:ext>
            </a:extLst>
          </p:cNvPr>
          <p:cNvSpPr/>
          <p:nvPr/>
        </p:nvSpPr>
        <p:spPr>
          <a:xfrm>
            <a:off x="0" y="5265724"/>
            <a:ext cx="1715604" cy="45166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Tree>
    <p:extLst>
      <p:ext uri="{BB962C8B-B14F-4D97-AF65-F5344CB8AC3E}">
        <p14:creationId xmlns:p14="http://schemas.microsoft.com/office/powerpoint/2010/main" val="957054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717DF-45C4-A345-B0DC-159FF91480B0}"/>
              </a:ext>
            </a:extLst>
          </p:cNvPr>
          <p:cNvPicPr>
            <a:picLocks noChangeAspect="1"/>
          </p:cNvPicPr>
          <p:nvPr/>
        </p:nvPicPr>
        <p:blipFill>
          <a:blip r:embed="rId2"/>
          <a:stretch>
            <a:fillRect/>
          </a:stretch>
        </p:blipFill>
        <p:spPr>
          <a:xfrm>
            <a:off x="274809" y="258417"/>
            <a:ext cx="5309588" cy="4323522"/>
          </a:xfrm>
          <a:prstGeom prst="rect">
            <a:avLst/>
          </a:prstGeom>
          <a:ln>
            <a:solidFill>
              <a:schemeClr val="tx1"/>
            </a:solidFill>
          </a:ln>
        </p:spPr>
      </p:pic>
      <p:pic>
        <p:nvPicPr>
          <p:cNvPr id="5" name="Picture 4">
            <a:extLst>
              <a:ext uri="{FF2B5EF4-FFF2-40B4-BE49-F238E27FC236}">
                <a16:creationId xmlns:a16="http://schemas.microsoft.com/office/drawing/2014/main" id="{08836C68-AD93-BE4E-A22D-44B3EBC87B11}"/>
              </a:ext>
            </a:extLst>
          </p:cNvPr>
          <p:cNvPicPr>
            <a:picLocks noChangeAspect="1"/>
          </p:cNvPicPr>
          <p:nvPr/>
        </p:nvPicPr>
        <p:blipFill>
          <a:blip r:embed="rId3"/>
          <a:stretch>
            <a:fillRect/>
          </a:stretch>
        </p:blipFill>
        <p:spPr>
          <a:xfrm>
            <a:off x="3881782" y="1163431"/>
            <a:ext cx="8214139" cy="5102081"/>
          </a:xfrm>
          <a:prstGeom prst="rect">
            <a:avLst/>
          </a:prstGeom>
          <a:ln>
            <a:solidFill>
              <a:schemeClr val="tx1"/>
            </a:solidFill>
          </a:ln>
        </p:spPr>
      </p:pic>
      <p:sp>
        <p:nvSpPr>
          <p:cNvPr id="6" name="Frame 5">
            <a:extLst>
              <a:ext uri="{FF2B5EF4-FFF2-40B4-BE49-F238E27FC236}">
                <a16:creationId xmlns:a16="http://schemas.microsoft.com/office/drawing/2014/main" id="{25DE2726-DCE6-0D45-9F2F-D8298E601DE2}"/>
              </a:ext>
            </a:extLst>
          </p:cNvPr>
          <p:cNvSpPr/>
          <p:nvPr/>
        </p:nvSpPr>
        <p:spPr>
          <a:xfrm>
            <a:off x="113196" y="258417"/>
            <a:ext cx="890656" cy="457200"/>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7" name="Frame 6">
            <a:extLst>
              <a:ext uri="{FF2B5EF4-FFF2-40B4-BE49-F238E27FC236}">
                <a16:creationId xmlns:a16="http://schemas.microsoft.com/office/drawing/2014/main" id="{38B3CEA9-2C6E-9340-94C6-70EE857ECA89}"/>
              </a:ext>
            </a:extLst>
          </p:cNvPr>
          <p:cNvSpPr/>
          <p:nvPr/>
        </p:nvSpPr>
        <p:spPr>
          <a:xfrm>
            <a:off x="2163970" y="4207565"/>
            <a:ext cx="890656" cy="457200"/>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Tree>
    <p:extLst>
      <p:ext uri="{BB962C8B-B14F-4D97-AF65-F5344CB8AC3E}">
        <p14:creationId xmlns:p14="http://schemas.microsoft.com/office/powerpoint/2010/main" val="81040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21467-E7BD-BE48-985D-97C9C49BD7EA}"/>
              </a:ext>
            </a:extLst>
          </p:cNvPr>
          <p:cNvPicPr>
            <a:picLocks noChangeAspect="1"/>
          </p:cNvPicPr>
          <p:nvPr/>
        </p:nvPicPr>
        <p:blipFill>
          <a:blip r:embed="rId2"/>
          <a:stretch>
            <a:fillRect/>
          </a:stretch>
        </p:blipFill>
        <p:spPr>
          <a:xfrm>
            <a:off x="320346" y="187654"/>
            <a:ext cx="2198136" cy="2051049"/>
          </a:xfrm>
          <a:prstGeom prst="rect">
            <a:avLst/>
          </a:prstGeom>
          <a:solidFill>
            <a:schemeClr val="tx1"/>
          </a:solidFill>
          <a:ln>
            <a:solidFill>
              <a:schemeClr val="tx1"/>
            </a:solidFill>
          </a:ln>
        </p:spPr>
      </p:pic>
      <p:pic>
        <p:nvPicPr>
          <p:cNvPr id="6" name="Picture 5">
            <a:extLst>
              <a:ext uri="{FF2B5EF4-FFF2-40B4-BE49-F238E27FC236}">
                <a16:creationId xmlns:a16="http://schemas.microsoft.com/office/drawing/2014/main" id="{922B8C70-40D6-E34C-9013-D47D0691C341}"/>
              </a:ext>
            </a:extLst>
          </p:cNvPr>
          <p:cNvPicPr>
            <a:picLocks noChangeAspect="1"/>
          </p:cNvPicPr>
          <p:nvPr/>
        </p:nvPicPr>
        <p:blipFill>
          <a:blip r:embed="rId3"/>
          <a:stretch>
            <a:fillRect/>
          </a:stretch>
        </p:blipFill>
        <p:spPr>
          <a:xfrm>
            <a:off x="2806264" y="187655"/>
            <a:ext cx="5289330" cy="1213834"/>
          </a:xfrm>
          <a:prstGeom prst="rect">
            <a:avLst/>
          </a:prstGeom>
          <a:ln>
            <a:solidFill>
              <a:schemeClr val="tx1"/>
            </a:solidFill>
          </a:ln>
        </p:spPr>
      </p:pic>
      <p:pic>
        <p:nvPicPr>
          <p:cNvPr id="8" name="Picture 7">
            <a:extLst>
              <a:ext uri="{FF2B5EF4-FFF2-40B4-BE49-F238E27FC236}">
                <a16:creationId xmlns:a16="http://schemas.microsoft.com/office/drawing/2014/main" id="{E9B63D10-4F58-5847-82EA-7E43FC069978}"/>
              </a:ext>
            </a:extLst>
          </p:cNvPr>
          <p:cNvPicPr>
            <a:picLocks noChangeAspect="1"/>
          </p:cNvPicPr>
          <p:nvPr/>
        </p:nvPicPr>
        <p:blipFill>
          <a:blip r:embed="rId4"/>
          <a:stretch>
            <a:fillRect/>
          </a:stretch>
        </p:blipFill>
        <p:spPr>
          <a:xfrm>
            <a:off x="2806264" y="1513490"/>
            <a:ext cx="8380830" cy="5059777"/>
          </a:xfrm>
          <a:prstGeom prst="rect">
            <a:avLst/>
          </a:prstGeom>
          <a:ln>
            <a:solidFill>
              <a:schemeClr val="tx1"/>
            </a:solidFill>
          </a:ln>
        </p:spPr>
      </p:pic>
      <p:sp>
        <p:nvSpPr>
          <p:cNvPr id="5" name="Frame 4">
            <a:extLst>
              <a:ext uri="{FF2B5EF4-FFF2-40B4-BE49-F238E27FC236}">
                <a16:creationId xmlns:a16="http://schemas.microsoft.com/office/drawing/2014/main" id="{DCEAEF3B-CCB1-1F42-81A3-5CAF2BDDE768}"/>
              </a:ext>
            </a:extLst>
          </p:cNvPr>
          <p:cNvSpPr/>
          <p:nvPr/>
        </p:nvSpPr>
        <p:spPr>
          <a:xfrm>
            <a:off x="194670" y="79855"/>
            <a:ext cx="1560786" cy="43355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7" name="Rounded Rectangle 6">
            <a:extLst>
              <a:ext uri="{FF2B5EF4-FFF2-40B4-BE49-F238E27FC236}">
                <a16:creationId xmlns:a16="http://schemas.microsoft.com/office/drawing/2014/main" id="{143C0694-E687-5F48-9D46-1C451E91C9AB}"/>
              </a:ext>
            </a:extLst>
          </p:cNvPr>
          <p:cNvSpPr/>
          <p:nvPr/>
        </p:nvSpPr>
        <p:spPr>
          <a:xfrm>
            <a:off x="194671" y="2750486"/>
            <a:ext cx="2449488" cy="324228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nSpc>
                <a:spcPct val="110000"/>
              </a:lnSpc>
            </a:pPr>
            <a:r>
              <a:rPr lang="en-US" b="1" dirty="0">
                <a:solidFill>
                  <a:schemeClr val="tx2"/>
                </a:solidFill>
              </a:rPr>
              <a:t>Create page</a:t>
            </a:r>
          </a:p>
          <a:p>
            <a:pPr>
              <a:lnSpc>
                <a:spcPct val="110000"/>
              </a:lnSpc>
            </a:pPr>
            <a:r>
              <a:rPr lang="en-US" b="1" dirty="0">
                <a:solidFill>
                  <a:schemeClr val="tx2"/>
                </a:solidFill>
              </a:rPr>
              <a:t> </a:t>
            </a:r>
          </a:p>
          <a:p>
            <a:pPr marL="285750" indent="-285750">
              <a:lnSpc>
                <a:spcPct val="110000"/>
              </a:lnSpc>
              <a:buFont typeface="Arial" panose="020B0604020202020204" pitchFamily="34" charset="0"/>
              <a:buChar char="•"/>
            </a:pPr>
            <a:r>
              <a:rPr lang="en-US" b="1" dirty="0">
                <a:solidFill>
                  <a:schemeClr val="tx2"/>
                </a:solidFill>
              </a:rPr>
              <a:t>Text</a:t>
            </a:r>
          </a:p>
          <a:p>
            <a:pPr marL="285750" indent="-285750">
              <a:lnSpc>
                <a:spcPct val="110000"/>
              </a:lnSpc>
              <a:buFont typeface="Arial" panose="020B0604020202020204" pitchFamily="34" charset="0"/>
              <a:buChar char="•"/>
            </a:pPr>
            <a:r>
              <a:rPr lang="en-US" b="1" dirty="0">
                <a:solidFill>
                  <a:schemeClr val="tx2"/>
                </a:solidFill>
              </a:rPr>
              <a:t>Image</a:t>
            </a:r>
          </a:p>
          <a:p>
            <a:pPr marL="285750" indent="-285750">
              <a:lnSpc>
                <a:spcPct val="110000"/>
              </a:lnSpc>
              <a:buFont typeface="Arial" panose="020B0604020202020204" pitchFamily="34" charset="0"/>
              <a:buChar char="•"/>
            </a:pPr>
            <a:r>
              <a:rPr lang="en-US" b="1" dirty="0">
                <a:solidFill>
                  <a:schemeClr val="tx2"/>
                </a:solidFill>
              </a:rPr>
              <a:t>Link</a:t>
            </a:r>
          </a:p>
          <a:p>
            <a:pPr marL="285750" indent="-285750">
              <a:lnSpc>
                <a:spcPct val="110000"/>
              </a:lnSpc>
              <a:buFont typeface="Arial" panose="020B0604020202020204" pitchFamily="34" charset="0"/>
              <a:buChar char="•"/>
            </a:pPr>
            <a:r>
              <a:rPr lang="en-US" b="1" dirty="0">
                <a:solidFill>
                  <a:schemeClr val="tx2"/>
                </a:solidFill>
              </a:rPr>
              <a:t>Embedded file</a:t>
            </a:r>
          </a:p>
          <a:p>
            <a:pPr marL="285750" indent="-285750">
              <a:lnSpc>
                <a:spcPct val="110000"/>
              </a:lnSpc>
              <a:buFont typeface="Arial" panose="020B0604020202020204" pitchFamily="34" charset="0"/>
              <a:buChar char="•"/>
            </a:pPr>
            <a:r>
              <a:rPr lang="en-US" b="1" dirty="0">
                <a:solidFill>
                  <a:schemeClr val="tx2"/>
                </a:solidFill>
              </a:rPr>
              <a:t>Math equation</a:t>
            </a:r>
          </a:p>
          <a:p>
            <a:pPr marL="285750" indent="-285750">
              <a:lnSpc>
                <a:spcPct val="110000"/>
              </a:lnSpc>
              <a:buFont typeface="Arial" panose="020B0604020202020204" pitchFamily="34" charset="0"/>
              <a:buChar char="•"/>
            </a:pPr>
            <a:r>
              <a:rPr lang="en-US" b="1" dirty="0">
                <a:solidFill>
                  <a:schemeClr val="tx2"/>
                </a:solidFill>
              </a:rPr>
              <a:t>Studio video</a:t>
            </a:r>
          </a:p>
          <a:p>
            <a:pPr marL="285750" indent="-285750">
              <a:lnSpc>
                <a:spcPct val="110000"/>
              </a:lnSpc>
              <a:buFont typeface="Arial" panose="020B0604020202020204" pitchFamily="34" charset="0"/>
              <a:buChar char="•"/>
            </a:pPr>
            <a:r>
              <a:rPr lang="en-US" b="1" dirty="0">
                <a:solidFill>
                  <a:schemeClr val="tx2"/>
                </a:solidFill>
              </a:rPr>
              <a:t>External video</a:t>
            </a:r>
          </a:p>
        </p:txBody>
      </p:sp>
    </p:spTree>
    <p:extLst>
      <p:ext uri="{BB962C8B-B14F-4D97-AF65-F5344CB8AC3E}">
        <p14:creationId xmlns:p14="http://schemas.microsoft.com/office/powerpoint/2010/main" val="3772608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D79C8-730F-5048-97D3-F9CB888B8CC6}"/>
              </a:ext>
            </a:extLst>
          </p:cNvPr>
          <p:cNvPicPr>
            <a:picLocks noChangeAspect="1"/>
          </p:cNvPicPr>
          <p:nvPr/>
        </p:nvPicPr>
        <p:blipFill>
          <a:blip r:embed="rId2"/>
          <a:stretch>
            <a:fillRect/>
          </a:stretch>
        </p:blipFill>
        <p:spPr>
          <a:xfrm>
            <a:off x="292100" y="244077"/>
            <a:ext cx="9963369" cy="1144588"/>
          </a:xfrm>
          <a:prstGeom prst="rect">
            <a:avLst/>
          </a:prstGeom>
          <a:ln>
            <a:solidFill>
              <a:schemeClr val="tx1"/>
            </a:solidFill>
          </a:ln>
        </p:spPr>
      </p:pic>
      <p:pic>
        <p:nvPicPr>
          <p:cNvPr id="5" name="Picture 4">
            <a:extLst>
              <a:ext uri="{FF2B5EF4-FFF2-40B4-BE49-F238E27FC236}">
                <a16:creationId xmlns:a16="http://schemas.microsoft.com/office/drawing/2014/main" id="{1507FE2C-9D68-1648-B7B2-0DC7E28E50CB}"/>
              </a:ext>
            </a:extLst>
          </p:cNvPr>
          <p:cNvPicPr>
            <a:picLocks noChangeAspect="1"/>
          </p:cNvPicPr>
          <p:nvPr/>
        </p:nvPicPr>
        <p:blipFill>
          <a:blip r:embed="rId3"/>
          <a:stretch>
            <a:fillRect/>
          </a:stretch>
        </p:blipFill>
        <p:spPr>
          <a:xfrm>
            <a:off x="292100" y="1747563"/>
            <a:ext cx="10845800" cy="3441700"/>
          </a:xfrm>
          <a:prstGeom prst="rect">
            <a:avLst/>
          </a:prstGeom>
          <a:ln>
            <a:solidFill>
              <a:schemeClr val="tx1"/>
            </a:solidFill>
          </a:ln>
        </p:spPr>
      </p:pic>
      <p:pic>
        <p:nvPicPr>
          <p:cNvPr id="10" name="Picture 9">
            <a:extLst>
              <a:ext uri="{FF2B5EF4-FFF2-40B4-BE49-F238E27FC236}">
                <a16:creationId xmlns:a16="http://schemas.microsoft.com/office/drawing/2014/main" id="{5EC25C29-2F4A-ED47-84EB-7AEAC4FF2D54}"/>
              </a:ext>
            </a:extLst>
          </p:cNvPr>
          <p:cNvPicPr>
            <a:picLocks noChangeAspect="1"/>
          </p:cNvPicPr>
          <p:nvPr/>
        </p:nvPicPr>
        <p:blipFill>
          <a:blip r:embed="rId4"/>
          <a:stretch>
            <a:fillRect/>
          </a:stretch>
        </p:blipFill>
        <p:spPr>
          <a:xfrm>
            <a:off x="10767849" y="2524017"/>
            <a:ext cx="1343621" cy="1724790"/>
          </a:xfrm>
          <a:prstGeom prst="rect">
            <a:avLst/>
          </a:prstGeom>
          <a:ln w="28575">
            <a:solidFill>
              <a:srgbClr val="FF0000"/>
            </a:solidFill>
          </a:ln>
        </p:spPr>
      </p:pic>
      <p:cxnSp>
        <p:nvCxnSpPr>
          <p:cNvPr id="12" name="Straight Arrow Connector 11">
            <a:extLst>
              <a:ext uri="{FF2B5EF4-FFF2-40B4-BE49-F238E27FC236}">
                <a16:creationId xmlns:a16="http://schemas.microsoft.com/office/drawing/2014/main" id="{D7BCFF19-E164-B24C-8AA8-6EB2A1701026}"/>
              </a:ext>
            </a:extLst>
          </p:cNvPr>
          <p:cNvCxnSpPr/>
          <p:nvPr/>
        </p:nvCxnSpPr>
        <p:spPr>
          <a:xfrm flipH="1">
            <a:off x="11439659" y="3386412"/>
            <a:ext cx="345065" cy="223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254953F-D478-8442-9126-4406013E8F35}"/>
              </a:ext>
            </a:extLst>
          </p:cNvPr>
          <p:cNvPicPr>
            <a:picLocks noChangeAspect="1"/>
          </p:cNvPicPr>
          <p:nvPr/>
        </p:nvPicPr>
        <p:blipFill>
          <a:blip r:embed="rId5"/>
          <a:stretch>
            <a:fillRect/>
          </a:stretch>
        </p:blipFill>
        <p:spPr>
          <a:xfrm>
            <a:off x="9350484" y="4791184"/>
            <a:ext cx="1251826" cy="1684789"/>
          </a:xfrm>
          <a:prstGeom prst="rect">
            <a:avLst/>
          </a:prstGeom>
        </p:spPr>
      </p:pic>
      <p:sp>
        <p:nvSpPr>
          <p:cNvPr id="7" name="Frame 6">
            <a:extLst>
              <a:ext uri="{FF2B5EF4-FFF2-40B4-BE49-F238E27FC236}">
                <a16:creationId xmlns:a16="http://schemas.microsoft.com/office/drawing/2014/main" id="{DF09C3C1-FAC4-C54E-8E16-8BDC09281946}"/>
              </a:ext>
            </a:extLst>
          </p:cNvPr>
          <p:cNvSpPr/>
          <p:nvPr/>
        </p:nvSpPr>
        <p:spPr>
          <a:xfrm>
            <a:off x="212587" y="144685"/>
            <a:ext cx="1715604" cy="451662"/>
          </a:xfrm>
          <a:prstGeom prst="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endParaRPr lang="en-US">
              <a:solidFill>
                <a:schemeClr val="tx2"/>
              </a:solidFill>
            </a:endParaRPr>
          </a:p>
        </p:txBody>
      </p:sp>
      <p:sp>
        <p:nvSpPr>
          <p:cNvPr id="8" name="Rounded Rectangle 7">
            <a:extLst>
              <a:ext uri="{FF2B5EF4-FFF2-40B4-BE49-F238E27FC236}">
                <a16:creationId xmlns:a16="http://schemas.microsoft.com/office/drawing/2014/main" id="{70DEC2B6-AD26-CF48-B30A-A853D88F8B4B}"/>
              </a:ext>
            </a:extLst>
          </p:cNvPr>
          <p:cNvSpPr/>
          <p:nvPr/>
        </p:nvSpPr>
        <p:spPr>
          <a:xfrm>
            <a:off x="5456582" y="3930698"/>
            <a:ext cx="2107096" cy="231825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b="1" u="sng" dirty="0">
                <a:solidFill>
                  <a:schemeClr val="tx2"/>
                </a:solidFill>
              </a:rPr>
              <a:t>To Do</a:t>
            </a:r>
          </a:p>
          <a:p>
            <a:pPr>
              <a:lnSpc>
                <a:spcPct val="110000"/>
              </a:lnSpc>
            </a:pPr>
            <a:endParaRPr lang="en-US" b="1" dirty="0">
              <a:solidFill>
                <a:schemeClr val="tx2"/>
              </a:solidFill>
            </a:endParaRPr>
          </a:p>
          <a:p>
            <a:pPr>
              <a:lnSpc>
                <a:spcPct val="110000"/>
              </a:lnSpc>
            </a:pPr>
            <a:r>
              <a:rPr lang="en-US" b="1" dirty="0">
                <a:solidFill>
                  <a:schemeClr val="tx2"/>
                </a:solidFill>
              </a:rPr>
              <a:t>Build Module</a:t>
            </a:r>
          </a:p>
          <a:p>
            <a:pPr>
              <a:lnSpc>
                <a:spcPct val="110000"/>
              </a:lnSpc>
            </a:pPr>
            <a:r>
              <a:rPr lang="en-US" b="1" dirty="0">
                <a:solidFill>
                  <a:schemeClr val="tx2"/>
                </a:solidFill>
              </a:rPr>
              <a:t> </a:t>
            </a:r>
          </a:p>
          <a:p>
            <a:pPr marL="285750" indent="-285750">
              <a:lnSpc>
                <a:spcPct val="110000"/>
              </a:lnSpc>
              <a:buFont typeface="Arial" panose="020B0604020202020204" pitchFamily="34" charset="0"/>
              <a:buChar char="•"/>
            </a:pPr>
            <a:r>
              <a:rPr lang="en-US" b="1" dirty="0">
                <a:solidFill>
                  <a:schemeClr val="tx2"/>
                </a:solidFill>
              </a:rPr>
              <a:t>Page</a:t>
            </a:r>
          </a:p>
          <a:p>
            <a:pPr marL="285750" indent="-285750">
              <a:lnSpc>
                <a:spcPct val="110000"/>
              </a:lnSpc>
              <a:buFont typeface="Arial" panose="020B0604020202020204" pitchFamily="34" charset="0"/>
              <a:buChar char="•"/>
            </a:pPr>
            <a:r>
              <a:rPr lang="en-US" b="1" dirty="0">
                <a:solidFill>
                  <a:schemeClr val="tx2"/>
                </a:solidFill>
              </a:rPr>
              <a:t>Discussion</a:t>
            </a:r>
          </a:p>
        </p:txBody>
      </p:sp>
    </p:spTree>
    <p:extLst>
      <p:ext uri="{BB962C8B-B14F-4D97-AF65-F5344CB8AC3E}">
        <p14:creationId xmlns:p14="http://schemas.microsoft.com/office/powerpoint/2010/main" val="4170672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8435-4DB4-5442-8971-3DD9D29A3DCE}"/>
              </a:ext>
            </a:extLst>
          </p:cNvPr>
          <p:cNvSpPr>
            <a:spLocks noGrp="1"/>
          </p:cNvSpPr>
          <p:nvPr>
            <p:ph type="title"/>
          </p:nvPr>
        </p:nvSpPr>
        <p:spPr/>
        <p:txBody>
          <a:bodyPr/>
          <a:lstStyle/>
          <a:p>
            <a:r>
              <a:rPr lang="en-US" dirty="0"/>
              <a:t>Objectives of this session</a:t>
            </a:r>
          </a:p>
        </p:txBody>
      </p:sp>
      <p:sp>
        <p:nvSpPr>
          <p:cNvPr id="3" name="Content Placeholder 2">
            <a:extLst>
              <a:ext uri="{FF2B5EF4-FFF2-40B4-BE49-F238E27FC236}">
                <a16:creationId xmlns:a16="http://schemas.microsoft.com/office/drawing/2014/main" id="{26985B92-963E-9D40-B919-FAC45A5B0B27}"/>
              </a:ext>
            </a:extLst>
          </p:cNvPr>
          <p:cNvSpPr>
            <a:spLocks noGrp="1"/>
          </p:cNvSpPr>
          <p:nvPr>
            <p:ph idx="1"/>
          </p:nvPr>
        </p:nvSpPr>
        <p:spPr/>
        <p:txBody>
          <a:bodyPr/>
          <a:lstStyle/>
          <a:p>
            <a:r>
              <a:rPr lang="en-US" dirty="0"/>
              <a:t>Integrate an overview of the principles and practices of effective teaching with an overview of how Canvas can allow you to implement these </a:t>
            </a:r>
            <a:r>
              <a:rPr lang="en-US" dirty="0" err="1"/>
              <a:t>pricniples</a:t>
            </a:r>
            <a:r>
              <a:rPr lang="en-US" dirty="0"/>
              <a:t> and practices in your course</a:t>
            </a:r>
          </a:p>
          <a:p>
            <a:r>
              <a:rPr lang="en-US" dirty="0"/>
              <a:t>Provide opportunity to use this functionality of Canvas</a:t>
            </a:r>
          </a:p>
        </p:txBody>
      </p:sp>
    </p:spTree>
    <p:extLst>
      <p:ext uri="{BB962C8B-B14F-4D97-AF65-F5344CB8AC3E}">
        <p14:creationId xmlns:p14="http://schemas.microsoft.com/office/powerpoint/2010/main" val="4063449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60C0-4779-844E-8385-6CB783ECFE8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0C51306-5C1C-344B-97DE-54CAE2BF9B70}"/>
              </a:ext>
            </a:extLst>
          </p:cNvPr>
          <p:cNvSpPr>
            <a:spLocks noGrp="1"/>
          </p:cNvSpPr>
          <p:nvPr>
            <p:ph idx="1"/>
          </p:nvPr>
        </p:nvSpPr>
        <p:spPr>
          <a:xfrm>
            <a:off x="900000" y="1825624"/>
            <a:ext cx="10258560" cy="4803775"/>
          </a:xfrm>
        </p:spPr>
        <p:txBody>
          <a:bodyPr/>
          <a:lstStyle/>
          <a:p>
            <a:r>
              <a:rPr lang="en-US" sz="1050" dirty="0"/>
              <a:t>Devlin, M. and </a:t>
            </a:r>
            <a:r>
              <a:rPr lang="en-US" sz="1050" dirty="0" err="1"/>
              <a:t>Samarawickrema</a:t>
            </a:r>
            <a:r>
              <a:rPr lang="en-US" sz="1050" dirty="0"/>
              <a:t>, G. 2010. ´The criteria of effective teaching in a changing higher education context´. Higher Education Research and Development; 29(2), pp.111-124. DOI: </a:t>
            </a:r>
            <a:r>
              <a:rPr lang="en-US" sz="1050" dirty="0">
                <a:hlinkClick r:id="rId2">
                  <a:extLst>
                    <a:ext uri="{A12FA001-AC4F-418D-AE19-62706E023703}">
                      <ahyp:hlinkClr xmlns:ahyp="http://schemas.microsoft.com/office/drawing/2018/hyperlinkcolor" val="tx"/>
                    </a:ext>
                  </a:extLst>
                </a:hlinkClick>
              </a:rPr>
              <a:t>10.1080/07294360903244398</a:t>
            </a:r>
            <a:endParaRPr lang="en-US" sz="1050" dirty="0"/>
          </a:p>
          <a:p>
            <a:r>
              <a:rPr lang="en-GB" sz="1050" dirty="0"/>
              <a:t>Teaching and Educational Development Institute (2003). Teaching Large Classes Project 2001: Final Report. University of Queensland: Australia. </a:t>
            </a:r>
          </a:p>
          <a:p>
            <a:r>
              <a:rPr lang="en-US" sz="1050" dirty="0"/>
              <a:t>Race, P. (2016) </a:t>
            </a:r>
            <a:r>
              <a:rPr lang="en-GB" sz="1050" kern="0" dirty="0"/>
              <a:t>How Students </a:t>
            </a:r>
            <a:r>
              <a:rPr lang="en-GB" sz="1050" i="1" kern="0" dirty="0"/>
              <a:t>Really </a:t>
            </a:r>
            <a:r>
              <a:rPr lang="en-GB" sz="1050" kern="0" dirty="0"/>
              <a:t>Learn ‘Ripples’ model of learning </a:t>
            </a:r>
            <a:r>
              <a:rPr lang="en-US" sz="1050" dirty="0"/>
              <a:t>[Online]. Available at: </a:t>
            </a:r>
            <a:r>
              <a:rPr lang="en-US" sz="1050" dirty="0">
                <a:hlinkClick r:id="rId3">
                  <a:extLst>
                    <a:ext uri="{A12FA001-AC4F-418D-AE19-62706E023703}">
                      <ahyp:hlinkClr xmlns:ahyp="http://schemas.microsoft.com/office/drawing/2018/hyperlinkcolor" val="tx"/>
                    </a:ext>
                  </a:extLst>
                </a:hlinkClick>
              </a:rPr>
              <a:t> https://phil-race.co.uk/most-popular-downloads/</a:t>
            </a:r>
            <a:r>
              <a:rPr lang="en-US" sz="1050" dirty="0"/>
              <a:t> (ri</a:t>
            </a:r>
            <a:r>
              <a:rPr lang="en-US" sz="1050" dirty="0">
                <a:hlinkClick r:id="rId4">
                  <a:extLst>
                    <a:ext uri="{A12FA001-AC4F-418D-AE19-62706E023703}">
                      <ahyp:hlinkClr xmlns:ahyp="http://schemas.microsoft.com/office/drawing/2018/hyperlinkcolor" val="tx"/>
                    </a:ext>
                  </a:extLst>
                </a:hlinkClick>
              </a:rPr>
              <a:t>pples10w-1.pptx </a:t>
            </a:r>
            <a:r>
              <a:rPr lang="en-US" sz="1050" dirty="0"/>
              <a:t>)</a:t>
            </a:r>
            <a:r>
              <a:rPr lang="en-GB" sz="1050" kern="0" dirty="0"/>
              <a:t> </a:t>
            </a:r>
            <a:r>
              <a:rPr lang="en-US" sz="1050" dirty="0"/>
              <a:t>(Accessed: 11 August 2019)</a:t>
            </a:r>
          </a:p>
          <a:p>
            <a:r>
              <a:rPr lang="en-US" sz="1050" dirty="0"/>
              <a:t>Barkley, E.F. (2017) Terms of Engagement: Understanding and Promoting Student Engagement in Today’s College Classroom in Matsushita, K (</a:t>
            </a:r>
            <a:r>
              <a:rPr lang="en-US" sz="1050" dirty="0" err="1"/>
              <a:t>ed</a:t>
            </a:r>
            <a:r>
              <a:rPr lang="en-US" sz="1050" dirty="0"/>
              <a:t>) Deep Active Learning, 99.33-57</a:t>
            </a:r>
          </a:p>
          <a:p>
            <a:r>
              <a:rPr lang="en-US" sz="1050" dirty="0"/>
              <a:t>Baume, D. and Scanlon, E. (2018). What the research says about how and why learning happens. In: R. </a:t>
            </a:r>
            <a:r>
              <a:rPr lang="en-US" sz="1050" dirty="0" err="1"/>
              <a:t>Luckin</a:t>
            </a:r>
            <a:r>
              <a:rPr lang="en-US" sz="1050" dirty="0"/>
              <a:t>, ed., </a:t>
            </a:r>
            <a:r>
              <a:rPr lang="en-US" sz="1050" i="1" dirty="0"/>
              <a:t>Enhancing Learning and Teaching with Technology - What the Research Says</a:t>
            </a:r>
            <a:r>
              <a:rPr lang="en-US" sz="1050" dirty="0"/>
              <a:t>, 1st ed. London: UCL IoE Press, pp.2-13.</a:t>
            </a:r>
          </a:p>
          <a:p>
            <a:r>
              <a:rPr lang="en-US" sz="1050" dirty="0"/>
              <a:t>Chickering, A. W., &amp; </a:t>
            </a:r>
            <a:r>
              <a:rPr lang="en-US" sz="1050" dirty="0" err="1"/>
              <a:t>Gamson</a:t>
            </a:r>
            <a:r>
              <a:rPr lang="en-US" sz="1050" dirty="0"/>
              <a:t>, Z. F. (1987). ‘Seven principles for good practice in undergraduate education’, AAHE Bulletin, 39(7): 3–7 </a:t>
            </a:r>
          </a:p>
          <a:p>
            <a:r>
              <a:rPr lang="en-US" sz="1050" dirty="0"/>
              <a:t>James, M., &amp; Pollard, A. (2011). TLRP’s ten principles for effective pedagogy: Rationale, development, evidence, argument and impact. Research Papers in Education, 26(3), 275–328. doi:10.1080/02671522.2011.590007</a:t>
            </a:r>
          </a:p>
          <a:p>
            <a:r>
              <a:rPr lang="en-US" sz="1050" dirty="0"/>
              <a:t>Pascarella, E. T., &amp; </a:t>
            </a:r>
            <a:r>
              <a:rPr lang="en-US" sz="1050" dirty="0" err="1"/>
              <a:t>Terenzini</a:t>
            </a:r>
            <a:r>
              <a:rPr lang="en-US" sz="1050" dirty="0"/>
              <a:t>, P. T. (2005). How college affects students Vol. 2: A Third decade of research (2nd ed.). </a:t>
            </a:r>
          </a:p>
          <a:p>
            <a:r>
              <a:rPr lang="en-US" sz="1050" dirty="0"/>
              <a:t>San Francisco, CA: Jossey-Bass Inc., U.S. </a:t>
            </a:r>
          </a:p>
          <a:p>
            <a:endParaRPr lang="en-US" sz="1050" dirty="0"/>
          </a:p>
          <a:p>
            <a:endParaRPr lang="en-US" sz="2400" dirty="0"/>
          </a:p>
          <a:p>
            <a:endParaRPr lang="en-US" dirty="0"/>
          </a:p>
        </p:txBody>
      </p:sp>
    </p:spTree>
    <p:extLst>
      <p:ext uri="{BB962C8B-B14F-4D97-AF65-F5344CB8AC3E}">
        <p14:creationId xmlns:p14="http://schemas.microsoft.com/office/powerpoint/2010/main" val="3999485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7C790-46FF-3240-80A3-D2F90DA5D3CC}"/>
              </a:ext>
            </a:extLst>
          </p:cNvPr>
          <p:cNvPicPr>
            <a:picLocks noChangeAspect="1"/>
          </p:cNvPicPr>
          <p:nvPr/>
        </p:nvPicPr>
        <p:blipFill>
          <a:blip r:embed="rId2"/>
          <a:stretch>
            <a:fillRect/>
          </a:stretch>
        </p:blipFill>
        <p:spPr>
          <a:xfrm>
            <a:off x="609600" y="0"/>
            <a:ext cx="10972800" cy="6858000"/>
          </a:xfrm>
          <a:prstGeom prst="rect">
            <a:avLst/>
          </a:prstGeom>
          <a:ln>
            <a:solidFill>
              <a:srgbClr val="FF0000"/>
            </a:solidFill>
          </a:ln>
        </p:spPr>
      </p:pic>
      <p:sp>
        <p:nvSpPr>
          <p:cNvPr id="4" name="TextBox 3">
            <a:extLst>
              <a:ext uri="{FF2B5EF4-FFF2-40B4-BE49-F238E27FC236}">
                <a16:creationId xmlns:a16="http://schemas.microsoft.com/office/drawing/2014/main" id="{BA2832E8-97C5-EC47-A2B9-871A707C7E9D}"/>
              </a:ext>
            </a:extLst>
          </p:cNvPr>
          <p:cNvSpPr txBox="1"/>
          <p:nvPr/>
        </p:nvSpPr>
        <p:spPr>
          <a:xfrm>
            <a:off x="824948" y="477078"/>
            <a:ext cx="2206487" cy="727983"/>
          </a:xfrm>
          <a:prstGeom prst="rect">
            <a:avLst/>
          </a:prstGeom>
          <a:solidFill>
            <a:schemeClr val="bg1"/>
          </a:solidFill>
          <a:ln>
            <a:solidFill>
              <a:srgbClr val="7030A0"/>
            </a:solidFill>
          </a:ln>
        </p:spPr>
        <p:txBody>
          <a:bodyPr wrap="square" lIns="144000" tIns="144000" rIns="144000" bIns="144000" rtlCol="0">
            <a:spAutoFit/>
          </a:bodyPr>
          <a:lstStyle/>
          <a:p>
            <a:pPr algn="ctr">
              <a:lnSpc>
                <a:spcPct val="110000"/>
              </a:lnSpc>
            </a:pPr>
            <a:r>
              <a:rPr lang="en-US" sz="2800" b="1" dirty="0">
                <a:solidFill>
                  <a:srgbClr val="7030A0"/>
                </a:solidFill>
              </a:rPr>
              <a:t>DEMO</a:t>
            </a:r>
          </a:p>
        </p:txBody>
      </p:sp>
      <p:pic>
        <p:nvPicPr>
          <p:cNvPr id="8" name="Picture 7">
            <a:extLst>
              <a:ext uri="{FF2B5EF4-FFF2-40B4-BE49-F238E27FC236}">
                <a16:creationId xmlns:a16="http://schemas.microsoft.com/office/drawing/2014/main" id="{BDEDBFCE-9E7E-8844-9D73-A3F7792BB57B}"/>
              </a:ext>
            </a:extLst>
          </p:cNvPr>
          <p:cNvPicPr>
            <a:picLocks noChangeAspect="1"/>
          </p:cNvPicPr>
          <p:nvPr/>
        </p:nvPicPr>
        <p:blipFill>
          <a:blip r:embed="rId3"/>
          <a:stretch>
            <a:fillRect/>
          </a:stretch>
        </p:blipFill>
        <p:spPr>
          <a:xfrm>
            <a:off x="677634" y="1318591"/>
            <a:ext cx="4183763" cy="4857139"/>
          </a:xfrm>
          <a:prstGeom prst="rect">
            <a:avLst/>
          </a:prstGeom>
          <a:ln w="38100">
            <a:solidFill>
              <a:srgbClr val="FF0000"/>
            </a:solidFill>
          </a:ln>
        </p:spPr>
      </p:pic>
      <p:pic>
        <p:nvPicPr>
          <p:cNvPr id="10" name="Picture 9">
            <a:extLst>
              <a:ext uri="{FF2B5EF4-FFF2-40B4-BE49-F238E27FC236}">
                <a16:creationId xmlns:a16="http://schemas.microsoft.com/office/drawing/2014/main" id="{7326A6F1-BA4F-3E4A-AA03-3C0AA6F03BAB}"/>
              </a:ext>
            </a:extLst>
          </p:cNvPr>
          <p:cNvPicPr>
            <a:picLocks noChangeAspect="1"/>
          </p:cNvPicPr>
          <p:nvPr/>
        </p:nvPicPr>
        <p:blipFill>
          <a:blip r:embed="rId4"/>
          <a:stretch>
            <a:fillRect/>
          </a:stretch>
        </p:blipFill>
        <p:spPr>
          <a:xfrm>
            <a:off x="4992213" y="1318591"/>
            <a:ext cx="4290473" cy="4857139"/>
          </a:xfrm>
          <a:prstGeom prst="rect">
            <a:avLst/>
          </a:prstGeom>
          <a:ln w="38100">
            <a:solidFill>
              <a:srgbClr val="FF0000"/>
            </a:solidFill>
          </a:ln>
        </p:spPr>
      </p:pic>
      <p:pic>
        <p:nvPicPr>
          <p:cNvPr id="12" name="Picture 11">
            <a:extLst>
              <a:ext uri="{FF2B5EF4-FFF2-40B4-BE49-F238E27FC236}">
                <a16:creationId xmlns:a16="http://schemas.microsoft.com/office/drawing/2014/main" id="{DEE3EB64-CF33-0142-86FA-81AD519170C1}"/>
              </a:ext>
            </a:extLst>
          </p:cNvPr>
          <p:cNvPicPr>
            <a:picLocks noChangeAspect="1"/>
          </p:cNvPicPr>
          <p:nvPr/>
        </p:nvPicPr>
        <p:blipFill>
          <a:blip r:embed="rId5"/>
          <a:stretch>
            <a:fillRect/>
          </a:stretch>
        </p:blipFill>
        <p:spPr>
          <a:xfrm>
            <a:off x="8304972" y="2108200"/>
            <a:ext cx="3771900" cy="2641600"/>
          </a:xfrm>
          <a:prstGeom prst="rect">
            <a:avLst/>
          </a:prstGeom>
          <a:ln w="38100">
            <a:solidFill>
              <a:srgbClr val="FF0000"/>
            </a:solidFill>
          </a:ln>
        </p:spPr>
      </p:pic>
    </p:spTree>
    <p:extLst>
      <p:ext uri="{BB962C8B-B14F-4D97-AF65-F5344CB8AC3E}">
        <p14:creationId xmlns:p14="http://schemas.microsoft.com/office/powerpoint/2010/main" val="216500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F97C5-65B2-D841-8AE3-A8CE42F6548F}"/>
              </a:ext>
            </a:extLst>
          </p:cNvPr>
          <p:cNvPicPr>
            <a:picLocks noChangeAspect="1"/>
          </p:cNvPicPr>
          <p:nvPr/>
        </p:nvPicPr>
        <p:blipFill>
          <a:blip r:embed="rId2"/>
          <a:stretch>
            <a:fillRect/>
          </a:stretch>
        </p:blipFill>
        <p:spPr>
          <a:xfrm>
            <a:off x="0" y="0"/>
            <a:ext cx="10972800" cy="6858000"/>
          </a:xfrm>
          <a:prstGeom prst="rect">
            <a:avLst/>
          </a:prstGeom>
        </p:spPr>
      </p:pic>
      <p:sp>
        <p:nvSpPr>
          <p:cNvPr id="6" name="TextBox 5">
            <a:extLst>
              <a:ext uri="{FF2B5EF4-FFF2-40B4-BE49-F238E27FC236}">
                <a16:creationId xmlns:a16="http://schemas.microsoft.com/office/drawing/2014/main" id="{8941CF26-B5F3-E649-A521-E2E9FF30B057}"/>
              </a:ext>
            </a:extLst>
          </p:cNvPr>
          <p:cNvSpPr txBox="1"/>
          <p:nvPr/>
        </p:nvSpPr>
        <p:spPr>
          <a:xfrm>
            <a:off x="149087" y="407504"/>
            <a:ext cx="2206487" cy="727983"/>
          </a:xfrm>
          <a:prstGeom prst="rect">
            <a:avLst/>
          </a:prstGeom>
          <a:solidFill>
            <a:schemeClr val="bg1"/>
          </a:solidFill>
          <a:ln>
            <a:solidFill>
              <a:srgbClr val="7030A0"/>
            </a:solidFill>
          </a:ln>
        </p:spPr>
        <p:txBody>
          <a:bodyPr wrap="square" lIns="144000" tIns="144000" rIns="144000" bIns="144000" rtlCol="0">
            <a:spAutoFit/>
          </a:bodyPr>
          <a:lstStyle/>
          <a:p>
            <a:pPr algn="ctr">
              <a:lnSpc>
                <a:spcPct val="110000"/>
              </a:lnSpc>
            </a:pPr>
            <a:r>
              <a:rPr lang="en-US" sz="2800" b="1" dirty="0">
                <a:solidFill>
                  <a:srgbClr val="7030A0"/>
                </a:solidFill>
              </a:rPr>
              <a:t>DEMO</a:t>
            </a:r>
          </a:p>
        </p:txBody>
      </p:sp>
    </p:spTree>
    <p:extLst>
      <p:ext uri="{BB962C8B-B14F-4D97-AF65-F5344CB8AC3E}">
        <p14:creationId xmlns:p14="http://schemas.microsoft.com/office/powerpoint/2010/main" val="131824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1DAE7B7-6BDA-5C4A-82C8-1D72AAE72D62}"/>
              </a:ext>
            </a:extLst>
          </p:cNvPr>
          <p:cNvSpPr/>
          <p:nvPr/>
        </p:nvSpPr>
        <p:spPr>
          <a:xfrm>
            <a:off x="178904" y="94888"/>
            <a:ext cx="8324021" cy="3438483"/>
          </a:xfrm>
          <a:prstGeom prst="wedgeEllipseCallout">
            <a:avLst>
              <a:gd name="adj1" fmla="val -17729"/>
              <a:gd name="adj2" fmla="val 4573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just"/>
            <a:r>
              <a:rPr lang="en-GB" sz="2000" b="1" dirty="0">
                <a:solidFill>
                  <a:schemeClr val="tx1"/>
                </a:solidFill>
              </a:rPr>
              <a:t>One of the key findings of the Teaching Large Classes Project (</a:t>
            </a:r>
            <a:r>
              <a:rPr lang="en-GB" sz="2000" b="1" u="sng" dirty="0">
                <a:solidFill>
                  <a:schemeClr val="tx1"/>
                </a:solidFill>
                <a:hlinkClick r:id="rId2">
                  <a:extLst>
                    <a:ext uri="{A12FA001-AC4F-418D-AE19-62706E023703}">
                      <ahyp:hlinkClr xmlns:ahyp="http://schemas.microsoft.com/office/drawing/2018/hyperlinkcolor" val="tx"/>
                    </a:ext>
                  </a:extLst>
                </a:hlinkClick>
              </a:rPr>
              <a:t>TEDI, 2003</a:t>
            </a:r>
            <a:r>
              <a:rPr lang="en-GB" sz="2000" b="1" dirty="0">
                <a:solidFill>
                  <a:schemeClr val="tx1"/>
                </a:solidFill>
              </a:rPr>
              <a:t>) was that it is not the number of students in a class that is the critical component in lecture/large group teaching, but rather how the principles of effective teaching are implemented in that context. </a:t>
            </a:r>
            <a:endParaRPr lang="en-US" sz="2000" b="1" dirty="0">
              <a:solidFill>
                <a:schemeClr val="tx1"/>
              </a:solidFill>
            </a:endParaRPr>
          </a:p>
        </p:txBody>
      </p:sp>
      <p:sp>
        <p:nvSpPr>
          <p:cNvPr id="3" name="Rounded Rectangular Callout 2">
            <a:extLst>
              <a:ext uri="{FF2B5EF4-FFF2-40B4-BE49-F238E27FC236}">
                <a16:creationId xmlns:a16="http://schemas.microsoft.com/office/drawing/2014/main" id="{ACB8C461-CD1B-3740-8FAA-9BBA5C621725}"/>
              </a:ext>
            </a:extLst>
          </p:cNvPr>
          <p:cNvSpPr/>
          <p:nvPr/>
        </p:nvSpPr>
        <p:spPr>
          <a:xfrm>
            <a:off x="9010893" y="800320"/>
            <a:ext cx="2191277" cy="1497107"/>
          </a:xfrm>
          <a:prstGeom prst="wedgeRoundRectCallout">
            <a:avLst>
              <a:gd name="adj1" fmla="val -1359"/>
              <a:gd name="adj2" fmla="val 50248"/>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GB" sz="1600" b="1" dirty="0">
                <a:solidFill>
                  <a:schemeClr val="tx1"/>
                </a:solidFill>
              </a:rPr>
              <a:t>“Perhaps the most basic [essential quality of a teacher] is…</a:t>
            </a:r>
            <a:endParaRPr lang="en-US" sz="1000" b="1" dirty="0">
              <a:solidFill>
                <a:schemeClr val="tx1"/>
              </a:solidFill>
            </a:endParaRPr>
          </a:p>
        </p:txBody>
      </p:sp>
      <p:sp>
        <p:nvSpPr>
          <p:cNvPr id="4" name="Rounded Rectangular Callout 3">
            <a:extLst>
              <a:ext uri="{FF2B5EF4-FFF2-40B4-BE49-F238E27FC236}">
                <a16:creationId xmlns:a16="http://schemas.microsoft.com/office/drawing/2014/main" id="{AFCA630D-12AA-5849-A6DC-10803370E306}"/>
              </a:ext>
            </a:extLst>
          </p:cNvPr>
          <p:cNvSpPr/>
          <p:nvPr/>
        </p:nvSpPr>
        <p:spPr>
          <a:xfrm>
            <a:off x="9100874" y="2443601"/>
            <a:ext cx="2191277" cy="3983192"/>
          </a:xfrm>
          <a:prstGeom prst="wedgeRoundRectCallout">
            <a:avLst>
              <a:gd name="adj1" fmla="val -1359"/>
              <a:gd name="adj2" fmla="val 50248"/>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r>
              <a:rPr lang="en-GB" sz="1600" b="1" dirty="0">
                <a:solidFill>
                  <a:schemeClr val="tx1"/>
                </a:solidFill>
              </a:rPr>
              <a:t>…..realness or genuineness</a:t>
            </a:r>
            <a:r>
              <a:rPr lang="en-GB" sz="1600" dirty="0">
                <a:solidFill>
                  <a:schemeClr val="tx1"/>
                </a:solidFill>
              </a:rPr>
              <a:t>. When the [teacher] is a real person being what they are, entering into a relationship with the learner without presenting a front or facade, they are much more likely to be </a:t>
            </a:r>
            <a:r>
              <a:rPr lang="en-GB" sz="1600" b="1" dirty="0">
                <a:solidFill>
                  <a:schemeClr val="tx1"/>
                </a:solidFill>
              </a:rPr>
              <a:t>effective</a:t>
            </a:r>
            <a:r>
              <a:rPr lang="en-GB" sz="1600" dirty="0">
                <a:solidFill>
                  <a:schemeClr val="tx1"/>
                </a:solidFill>
              </a:rPr>
              <a:t>.” </a:t>
            </a:r>
            <a:r>
              <a:rPr lang="en-GB" sz="1000" dirty="0">
                <a:solidFill>
                  <a:schemeClr val="tx1"/>
                </a:solidFill>
              </a:rPr>
              <a:t>(Rogers, 1983, p.106 cited in Race, 2016)</a:t>
            </a:r>
            <a:endParaRPr lang="en-US" sz="1600" dirty="0"/>
          </a:p>
        </p:txBody>
      </p:sp>
      <p:sp>
        <p:nvSpPr>
          <p:cNvPr id="5" name="Rounded Rectangle 4">
            <a:extLst>
              <a:ext uri="{FF2B5EF4-FFF2-40B4-BE49-F238E27FC236}">
                <a16:creationId xmlns:a16="http://schemas.microsoft.com/office/drawing/2014/main" id="{BEB99A52-18BD-4942-8CB5-9D39C25BE431}"/>
              </a:ext>
            </a:extLst>
          </p:cNvPr>
          <p:cNvSpPr/>
          <p:nvPr/>
        </p:nvSpPr>
        <p:spPr>
          <a:xfrm>
            <a:off x="178904" y="4084304"/>
            <a:ext cx="4287520" cy="2655368"/>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b="1" dirty="0">
                <a:solidFill>
                  <a:schemeClr val="tx1"/>
                </a:solidFill>
              </a:rPr>
              <a:t>RU Student Focus Group 2018</a:t>
            </a:r>
          </a:p>
          <a:p>
            <a:pPr algn="ctr">
              <a:lnSpc>
                <a:spcPct val="110000"/>
              </a:lnSpc>
            </a:pPr>
            <a:endParaRPr lang="en-US" dirty="0">
              <a:solidFill>
                <a:schemeClr val="tx1"/>
              </a:solidFill>
            </a:endParaRPr>
          </a:p>
          <a:p>
            <a:pPr marL="342900" indent="-342900">
              <a:lnSpc>
                <a:spcPct val="110000"/>
              </a:lnSpc>
              <a:buAutoNum type="arabicPeriod"/>
            </a:pPr>
            <a:r>
              <a:rPr lang="en-US" dirty="0">
                <a:solidFill>
                  <a:schemeClr val="tx1"/>
                </a:solidFill>
              </a:rPr>
              <a:t>A </a:t>
            </a:r>
            <a:r>
              <a:rPr lang="en-US" b="1" dirty="0">
                <a:solidFill>
                  <a:schemeClr val="tx1"/>
                </a:solidFill>
              </a:rPr>
              <a:t>good relationship </a:t>
            </a:r>
            <a:r>
              <a:rPr lang="en-US" dirty="0">
                <a:solidFill>
                  <a:schemeClr val="tx1"/>
                </a:solidFill>
              </a:rPr>
              <a:t>with the teacher – students value </a:t>
            </a:r>
            <a:r>
              <a:rPr lang="en-US" b="1" dirty="0">
                <a:solidFill>
                  <a:schemeClr val="tx1"/>
                </a:solidFill>
              </a:rPr>
              <a:t>easy access </a:t>
            </a:r>
            <a:r>
              <a:rPr lang="en-US" dirty="0">
                <a:solidFill>
                  <a:schemeClr val="tx1"/>
                </a:solidFill>
              </a:rPr>
              <a:t>and </a:t>
            </a:r>
            <a:r>
              <a:rPr lang="en-US" b="1" dirty="0">
                <a:solidFill>
                  <a:schemeClr val="tx1"/>
                </a:solidFill>
              </a:rPr>
              <a:t>personal attention</a:t>
            </a:r>
          </a:p>
          <a:p>
            <a:pPr marL="342900" indent="-342900">
              <a:lnSpc>
                <a:spcPct val="110000"/>
              </a:lnSpc>
              <a:buAutoNum type="arabicPeriod"/>
            </a:pPr>
            <a:r>
              <a:rPr lang="en-US" b="1" dirty="0">
                <a:solidFill>
                  <a:schemeClr val="tx1"/>
                </a:solidFill>
              </a:rPr>
              <a:t>Clarity</a:t>
            </a:r>
          </a:p>
          <a:p>
            <a:pPr marL="342900" indent="-342900">
              <a:lnSpc>
                <a:spcPct val="110000"/>
              </a:lnSpc>
              <a:buAutoNum type="arabicPeriod"/>
            </a:pPr>
            <a:r>
              <a:rPr lang="en-US" b="1" dirty="0">
                <a:solidFill>
                  <a:schemeClr val="tx1"/>
                </a:solidFill>
              </a:rPr>
              <a:t>Passion</a:t>
            </a:r>
            <a:r>
              <a:rPr lang="en-US" dirty="0">
                <a:solidFill>
                  <a:schemeClr val="tx1"/>
                </a:solidFill>
              </a:rPr>
              <a:t> in teaching the material</a:t>
            </a:r>
            <a:endParaRPr lang="en-US" sz="1100" dirty="0">
              <a:solidFill>
                <a:schemeClr val="tx1"/>
              </a:solidFill>
            </a:endParaRPr>
          </a:p>
        </p:txBody>
      </p:sp>
      <p:sp>
        <p:nvSpPr>
          <p:cNvPr id="6" name="Rounded Rectangle 5">
            <a:extLst>
              <a:ext uri="{FF2B5EF4-FFF2-40B4-BE49-F238E27FC236}">
                <a16:creationId xmlns:a16="http://schemas.microsoft.com/office/drawing/2014/main" id="{8CDEE4D1-91DB-354A-9D35-C2D6C87E9176}"/>
              </a:ext>
            </a:extLst>
          </p:cNvPr>
          <p:cNvSpPr/>
          <p:nvPr/>
        </p:nvSpPr>
        <p:spPr>
          <a:xfrm>
            <a:off x="4639889" y="4689366"/>
            <a:ext cx="4287520" cy="164402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p>
            <a:pPr algn="ctr">
              <a:lnSpc>
                <a:spcPct val="110000"/>
              </a:lnSpc>
            </a:pPr>
            <a:r>
              <a:rPr lang="en-US" b="1" dirty="0">
                <a:solidFill>
                  <a:schemeClr val="tx1"/>
                </a:solidFill>
              </a:rPr>
              <a:t>RU Student Survey April 2020</a:t>
            </a:r>
          </a:p>
          <a:p>
            <a:pPr algn="ctr">
              <a:lnSpc>
                <a:spcPct val="110000"/>
              </a:lnSpc>
            </a:pPr>
            <a:endParaRPr lang="en-US" dirty="0">
              <a:solidFill>
                <a:schemeClr val="tx1"/>
              </a:solidFill>
            </a:endParaRPr>
          </a:p>
          <a:p>
            <a:pPr marL="342900" indent="-342900">
              <a:lnSpc>
                <a:spcPct val="110000"/>
              </a:lnSpc>
              <a:buAutoNum type="arabicPeriod"/>
            </a:pPr>
            <a:r>
              <a:rPr lang="en-US" b="1" dirty="0">
                <a:solidFill>
                  <a:schemeClr val="tx1"/>
                </a:solidFill>
              </a:rPr>
              <a:t>Communication</a:t>
            </a:r>
          </a:p>
          <a:p>
            <a:pPr marL="342900" indent="-342900">
              <a:lnSpc>
                <a:spcPct val="110000"/>
              </a:lnSpc>
              <a:buAutoNum type="arabicPeriod"/>
            </a:pPr>
            <a:r>
              <a:rPr lang="en-US" b="1" dirty="0">
                <a:solidFill>
                  <a:schemeClr val="tx1"/>
                </a:solidFill>
              </a:rPr>
              <a:t>Care</a:t>
            </a:r>
            <a:endParaRPr lang="en-US" sz="1100" b="1" dirty="0">
              <a:solidFill>
                <a:schemeClr val="tx1"/>
              </a:solidFill>
            </a:endParaRPr>
          </a:p>
        </p:txBody>
      </p:sp>
    </p:spTree>
    <p:extLst>
      <p:ext uri="{BB962C8B-B14F-4D97-AF65-F5344CB8AC3E}">
        <p14:creationId xmlns:p14="http://schemas.microsoft.com/office/powerpoint/2010/main" val="38953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C03C30-6B96-2447-98EC-3F104EA1ABB7}"/>
              </a:ext>
            </a:extLst>
          </p:cNvPr>
          <p:cNvSpPr txBox="1"/>
          <p:nvPr/>
        </p:nvSpPr>
        <p:spPr>
          <a:xfrm>
            <a:off x="866899" y="269266"/>
            <a:ext cx="8953995" cy="461665"/>
          </a:xfrm>
          <a:prstGeom prst="rect">
            <a:avLst/>
          </a:prstGeom>
          <a:noFill/>
        </p:spPr>
        <p:txBody>
          <a:bodyPr wrap="square" rtlCol="0">
            <a:spAutoFit/>
          </a:bodyPr>
          <a:lstStyle/>
          <a:p>
            <a:r>
              <a:rPr lang="en-US" sz="2400" b="1" dirty="0"/>
              <a:t>What the research says about why and how learning happens (2018)</a:t>
            </a:r>
          </a:p>
        </p:txBody>
      </p:sp>
      <p:pic>
        <p:nvPicPr>
          <p:cNvPr id="4" name="Picture 3">
            <a:extLst>
              <a:ext uri="{FF2B5EF4-FFF2-40B4-BE49-F238E27FC236}">
                <a16:creationId xmlns:a16="http://schemas.microsoft.com/office/drawing/2014/main" id="{3AC23080-2AF7-674D-A28D-6F0A96E945C2}"/>
              </a:ext>
            </a:extLst>
          </p:cNvPr>
          <p:cNvPicPr>
            <a:picLocks noChangeAspect="1"/>
          </p:cNvPicPr>
          <p:nvPr/>
        </p:nvPicPr>
        <p:blipFill>
          <a:blip r:embed="rId2"/>
          <a:stretch>
            <a:fillRect/>
          </a:stretch>
        </p:blipFill>
        <p:spPr>
          <a:xfrm>
            <a:off x="120650" y="1095746"/>
            <a:ext cx="4635500" cy="4381500"/>
          </a:xfrm>
          <a:prstGeom prst="rect">
            <a:avLst/>
          </a:prstGeom>
        </p:spPr>
      </p:pic>
      <p:pic>
        <p:nvPicPr>
          <p:cNvPr id="6" name="Picture 5">
            <a:extLst>
              <a:ext uri="{FF2B5EF4-FFF2-40B4-BE49-F238E27FC236}">
                <a16:creationId xmlns:a16="http://schemas.microsoft.com/office/drawing/2014/main" id="{3A8079D2-8698-DD41-92A9-426B963673DB}"/>
              </a:ext>
            </a:extLst>
          </p:cNvPr>
          <p:cNvPicPr>
            <a:picLocks noChangeAspect="1"/>
          </p:cNvPicPr>
          <p:nvPr/>
        </p:nvPicPr>
        <p:blipFill>
          <a:blip r:embed="rId3"/>
          <a:stretch>
            <a:fillRect/>
          </a:stretch>
        </p:blipFill>
        <p:spPr>
          <a:xfrm>
            <a:off x="7692146" y="1095745"/>
            <a:ext cx="4257495" cy="4381500"/>
          </a:xfrm>
          <a:prstGeom prst="rect">
            <a:avLst/>
          </a:prstGeom>
        </p:spPr>
      </p:pic>
      <p:sp>
        <p:nvSpPr>
          <p:cNvPr id="7" name="TextBox 6">
            <a:extLst>
              <a:ext uri="{FF2B5EF4-FFF2-40B4-BE49-F238E27FC236}">
                <a16:creationId xmlns:a16="http://schemas.microsoft.com/office/drawing/2014/main" id="{BED6E7D6-AE92-CC48-BA39-17D7BE6E2B29}"/>
              </a:ext>
            </a:extLst>
          </p:cNvPr>
          <p:cNvSpPr txBox="1"/>
          <p:nvPr/>
        </p:nvSpPr>
        <p:spPr>
          <a:xfrm>
            <a:off x="544285" y="5842061"/>
            <a:ext cx="3042063" cy="461665"/>
          </a:xfrm>
          <a:prstGeom prst="rect">
            <a:avLst/>
          </a:prstGeom>
          <a:noFill/>
        </p:spPr>
        <p:txBody>
          <a:bodyPr wrap="square" rtlCol="0">
            <a:spAutoFit/>
          </a:bodyPr>
          <a:lstStyle/>
          <a:p>
            <a:r>
              <a:rPr lang="en-US" sz="2400" b="1" dirty="0"/>
              <a:t>Dr. David Baume</a:t>
            </a:r>
          </a:p>
        </p:txBody>
      </p:sp>
      <p:sp>
        <p:nvSpPr>
          <p:cNvPr id="8" name="TextBox 7">
            <a:extLst>
              <a:ext uri="{FF2B5EF4-FFF2-40B4-BE49-F238E27FC236}">
                <a16:creationId xmlns:a16="http://schemas.microsoft.com/office/drawing/2014/main" id="{9A98EEF6-9C54-F246-A5B8-5338F6D76520}"/>
              </a:ext>
            </a:extLst>
          </p:cNvPr>
          <p:cNvSpPr txBox="1"/>
          <p:nvPr/>
        </p:nvSpPr>
        <p:spPr>
          <a:xfrm>
            <a:off x="8213766" y="5842060"/>
            <a:ext cx="3042063" cy="461665"/>
          </a:xfrm>
          <a:prstGeom prst="rect">
            <a:avLst/>
          </a:prstGeom>
          <a:noFill/>
        </p:spPr>
        <p:txBody>
          <a:bodyPr wrap="square" rtlCol="0">
            <a:spAutoFit/>
          </a:bodyPr>
          <a:lstStyle/>
          <a:p>
            <a:r>
              <a:rPr lang="en-US" sz="2400" b="1" dirty="0"/>
              <a:t>Prof. Eileen Scanlon</a:t>
            </a:r>
          </a:p>
        </p:txBody>
      </p:sp>
      <p:sp>
        <p:nvSpPr>
          <p:cNvPr id="9" name="TextBox 8">
            <a:extLst>
              <a:ext uri="{FF2B5EF4-FFF2-40B4-BE49-F238E27FC236}">
                <a16:creationId xmlns:a16="http://schemas.microsoft.com/office/drawing/2014/main" id="{3855502C-5FF5-274E-9B1F-756D5915342F}"/>
              </a:ext>
            </a:extLst>
          </p:cNvPr>
          <p:cNvSpPr txBox="1"/>
          <p:nvPr/>
        </p:nvSpPr>
        <p:spPr>
          <a:xfrm>
            <a:off x="4880758" y="1095746"/>
            <a:ext cx="2933206" cy="6278642"/>
          </a:xfrm>
          <a:prstGeom prst="rect">
            <a:avLst/>
          </a:prstGeom>
          <a:noFill/>
        </p:spPr>
        <p:txBody>
          <a:bodyPr wrap="square" rtlCol="0">
            <a:spAutoFit/>
          </a:bodyPr>
          <a:lstStyle/>
          <a:p>
            <a:pPr algn="ctr"/>
            <a:r>
              <a:rPr lang="en-US" sz="3600" b="1" dirty="0"/>
              <a:t>7 Principles</a:t>
            </a:r>
          </a:p>
          <a:p>
            <a:endParaRPr lang="en-US" sz="2400" b="1" dirty="0"/>
          </a:p>
          <a:p>
            <a:r>
              <a:rPr lang="en-US" sz="2400" b="1" dirty="0" err="1"/>
              <a:t>Synthesised</a:t>
            </a:r>
            <a:r>
              <a:rPr lang="en-US" sz="2400" b="1" dirty="0"/>
              <a:t> the findings of four syntheses of meta-analyses = several hundred thousand individual research papers</a:t>
            </a:r>
          </a:p>
          <a:p>
            <a:endParaRPr lang="en-US" sz="2400" dirty="0"/>
          </a:p>
          <a:p>
            <a:pPr marL="285750" indent="-285750">
              <a:buFont typeface="Arial" panose="020B0604020202020204" pitchFamily="34" charset="0"/>
              <a:buChar char="•"/>
            </a:pPr>
            <a:r>
              <a:rPr lang="en-US" dirty="0"/>
              <a:t>Chickering, &amp; </a:t>
            </a:r>
            <a:r>
              <a:rPr lang="en-US" dirty="0" err="1"/>
              <a:t>Gamson</a:t>
            </a:r>
            <a:r>
              <a:rPr lang="en-US" dirty="0"/>
              <a:t>, (1987)</a:t>
            </a:r>
          </a:p>
          <a:p>
            <a:pPr marL="285750" indent="-285750">
              <a:buFont typeface="Arial" panose="020B0604020202020204" pitchFamily="34" charset="0"/>
              <a:buChar char="•"/>
            </a:pPr>
            <a:r>
              <a:rPr lang="en-US" dirty="0"/>
              <a:t>James, &amp; Pollard, (2011) </a:t>
            </a:r>
            <a:endParaRPr lang="en-US" sz="2400" dirty="0"/>
          </a:p>
          <a:p>
            <a:pPr marL="285750" indent="-285750">
              <a:buFont typeface="Arial" panose="020B0604020202020204" pitchFamily="34" charset="0"/>
              <a:buChar char="•"/>
            </a:pPr>
            <a:r>
              <a:rPr lang="en-US" dirty="0"/>
              <a:t>Hattie (2015)</a:t>
            </a:r>
          </a:p>
          <a:p>
            <a:pPr marL="285750" indent="-285750">
              <a:buFont typeface="Arial" panose="020B0604020202020204" pitchFamily="34" charset="0"/>
              <a:buChar char="•"/>
            </a:pPr>
            <a:r>
              <a:rPr lang="en-US" dirty="0"/>
              <a:t>Pascarella, &amp; </a:t>
            </a:r>
            <a:r>
              <a:rPr lang="en-US" dirty="0" err="1"/>
              <a:t>Terenzini</a:t>
            </a:r>
            <a:r>
              <a:rPr lang="en-US" dirty="0"/>
              <a:t>, (2005) </a:t>
            </a:r>
            <a:endParaRPr lang="en-US" sz="2400" dirty="0"/>
          </a:p>
          <a:p>
            <a:endParaRPr lang="en-US" sz="2400" dirty="0"/>
          </a:p>
          <a:p>
            <a:endParaRPr lang="en-US" dirty="0"/>
          </a:p>
        </p:txBody>
      </p:sp>
    </p:spTree>
    <p:extLst>
      <p:ext uri="{BB962C8B-B14F-4D97-AF65-F5344CB8AC3E}">
        <p14:creationId xmlns:p14="http://schemas.microsoft.com/office/powerpoint/2010/main" val="178750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2176D-03FE-294D-9736-1ACCAF317658}"/>
              </a:ext>
            </a:extLst>
          </p:cNvPr>
          <p:cNvPicPr>
            <a:picLocks noChangeAspect="1"/>
          </p:cNvPicPr>
          <p:nvPr/>
        </p:nvPicPr>
        <p:blipFill>
          <a:blip r:embed="rId2"/>
          <a:stretch>
            <a:fillRect/>
          </a:stretch>
        </p:blipFill>
        <p:spPr>
          <a:xfrm>
            <a:off x="3323689" y="166257"/>
            <a:ext cx="5250295" cy="4051968"/>
          </a:xfrm>
          <a:prstGeom prst="rect">
            <a:avLst/>
          </a:prstGeom>
        </p:spPr>
      </p:pic>
      <p:sp>
        <p:nvSpPr>
          <p:cNvPr id="4" name="TextBox 3">
            <a:extLst>
              <a:ext uri="{FF2B5EF4-FFF2-40B4-BE49-F238E27FC236}">
                <a16:creationId xmlns:a16="http://schemas.microsoft.com/office/drawing/2014/main" id="{8723FD75-FDAE-144C-8C3D-1844CFC4B1E2}"/>
              </a:ext>
            </a:extLst>
          </p:cNvPr>
          <p:cNvSpPr txBox="1"/>
          <p:nvPr/>
        </p:nvSpPr>
        <p:spPr>
          <a:xfrm>
            <a:off x="178130" y="285008"/>
            <a:ext cx="2493818" cy="7017306"/>
          </a:xfrm>
          <a:prstGeom prst="rect">
            <a:avLst/>
          </a:prstGeom>
          <a:noFill/>
        </p:spPr>
        <p:txBody>
          <a:bodyPr wrap="square" rtlCol="0">
            <a:spAutoFit/>
          </a:bodyPr>
          <a:lstStyle/>
          <a:p>
            <a:pPr marL="342900" indent="-342900">
              <a:buAutoNum type="arabicPeriod"/>
            </a:pPr>
            <a:r>
              <a:rPr lang="en-US" sz="2400" b="1" dirty="0"/>
              <a:t>A clear structure, framework, scaffolding surrounds, supports and informs learning</a:t>
            </a:r>
          </a:p>
          <a:p>
            <a:endParaRPr lang="en-US" sz="2400" b="1" dirty="0"/>
          </a:p>
          <a:p>
            <a:pPr marL="342900" indent="-342900">
              <a:buFont typeface="Arial" panose="020B0604020202020204" pitchFamily="34" charset="0"/>
              <a:buChar char="•"/>
            </a:pPr>
            <a:r>
              <a:rPr lang="en-US" sz="2000" b="1" dirty="0"/>
              <a:t>Clear intended learning outcomes</a:t>
            </a:r>
          </a:p>
          <a:p>
            <a:pPr marL="342900" indent="-342900">
              <a:buFont typeface="Arial" panose="020B0604020202020204" pitchFamily="34" charset="0"/>
              <a:buChar char="•"/>
            </a:pPr>
            <a:r>
              <a:rPr lang="en-US" sz="2000" b="1" dirty="0"/>
              <a:t>Clear course schedule </a:t>
            </a:r>
          </a:p>
          <a:p>
            <a:pPr marL="342900" indent="-342900">
              <a:buFont typeface="Arial" panose="020B0604020202020204" pitchFamily="34" charset="0"/>
              <a:buChar char="•"/>
            </a:pPr>
            <a:r>
              <a:rPr lang="en-US" sz="2000" b="1" dirty="0"/>
              <a:t>An appropriate set of learning activities</a:t>
            </a:r>
          </a:p>
          <a:p>
            <a:endParaRPr lang="en-US" sz="2000" b="1" dirty="0"/>
          </a:p>
          <a:p>
            <a:pPr algn="ctr"/>
            <a:r>
              <a:rPr lang="en-US" sz="2000" b="1" dirty="0"/>
              <a:t>= Motivation </a:t>
            </a:r>
          </a:p>
          <a:p>
            <a:endParaRPr lang="en-US" b="1" dirty="0"/>
          </a:p>
          <a:p>
            <a:endParaRPr lang="en-US" b="1" dirty="0"/>
          </a:p>
          <a:p>
            <a:endParaRPr lang="en-US" dirty="0"/>
          </a:p>
        </p:txBody>
      </p:sp>
      <p:sp>
        <p:nvSpPr>
          <p:cNvPr id="5" name="TextBox 4">
            <a:extLst>
              <a:ext uri="{FF2B5EF4-FFF2-40B4-BE49-F238E27FC236}">
                <a16:creationId xmlns:a16="http://schemas.microsoft.com/office/drawing/2014/main" id="{1E9BFD91-3857-7A4E-B80C-8C42DC49CBFE}"/>
              </a:ext>
            </a:extLst>
          </p:cNvPr>
          <p:cNvSpPr txBox="1"/>
          <p:nvPr/>
        </p:nvSpPr>
        <p:spPr>
          <a:xfrm>
            <a:off x="9603179" y="380012"/>
            <a:ext cx="2493818" cy="6647974"/>
          </a:xfrm>
          <a:prstGeom prst="rect">
            <a:avLst/>
          </a:prstGeom>
          <a:noFill/>
        </p:spPr>
        <p:txBody>
          <a:bodyPr wrap="square" rtlCol="0">
            <a:spAutoFit/>
          </a:bodyPr>
          <a:lstStyle/>
          <a:p>
            <a:r>
              <a:rPr lang="en-US" sz="2400" b="1" dirty="0"/>
              <a:t>2. High standards are expected of learners, and are made explicit</a:t>
            </a:r>
          </a:p>
          <a:p>
            <a:endParaRPr lang="en-US" b="1" dirty="0"/>
          </a:p>
          <a:p>
            <a:pPr marL="285750" indent="-285750">
              <a:buFont typeface="Arial" panose="020B0604020202020204" pitchFamily="34" charset="0"/>
              <a:buChar char="•"/>
            </a:pPr>
            <a:r>
              <a:rPr lang="en-US" sz="1600" b="1" dirty="0"/>
              <a:t>Clear intended learning outcomes</a:t>
            </a:r>
          </a:p>
          <a:p>
            <a:pPr marL="285750" indent="-285750">
              <a:buFont typeface="Arial" panose="020B0604020202020204" pitchFamily="34" charset="0"/>
              <a:buChar char="•"/>
            </a:pPr>
            <a:r>
              <a:rPr lang="en-US" sz="1600" b="1" dirty="0"/>
              <a:t>Examples of work that achieves these outcomes</a:t>
            </a:r>
          </a:p>
          <a:p>
            <a:pPr marL="285750" indent="-285750">
              <a:buFont typeface="Arial" panose="020B0604020202020204" pitchFamily="34" charset="0"/>
              <a:buChar char="•"/>
            </a:pPr>
            <a:r>
              <a:rPr lang="en-US" sz="1600" b="1" dirty="0"/>
              <a:t>Opportunities to explore why good work is good and poor work is poor i.e. opportunities to explore and apply success criteria</a:t>
            </a:r>
          </a:p>
          <a:p>
            <a:endParaRPr lang="en-US" b="1" dirty="0"/>
          </a:p>
          <a:p>
            <a:pPr algn="ctr"/>
            <a:r>
              <a:rPr lang="en-US" b="1" dirty="0"/>
              <a:t>= Motivation </a:t>
            </a:r>
          </a:p>
          <a:p>
            <a:endParaRPr lang="en-US" b="1" dirty="0"/>
          </a:p>
          <a:p>
            <a:endParaRPr lang="en-US" dirty="0"/>
          </a:p>
        </p:txBody>
      </p:sp>
      <p:sp>
        <p:nvSpPr>
          <p:cNvPr id="6" name="TextBox 5">
            <a:extLst>
              <a:ext uri="{FF2B5EF4-FFF2-40B4-BE49-F238E27FC236}">
                <a16:creationId xmlns:a16="http://schemas.microsoft.com/office/drawing/2014/main" id="{D2238CA0-D89E-9D43-A71A-5CD52BD81C22}"/>
              </a:ext>
            </a:extLst>
          </p:cNvPr>
          <p:cNvSpPr txBox="1"/>
          <p:nvPr/>
        </p:nvSpPr>
        <p:spPr>
          <a:xfrm>
            <a:off x="2488904" y="4306695"/>
            <a:ext cx="7635833" cy="2893100"/>
          </a:xfrm>
          <a:prstGeom prst="rect">
            <a:avLst/>
          </a:prstGeom>
          <a:noFill/>
        </p:spPr>
        <p:txBody>
          <a:bodyPr wrap="square" rtlCol="0">
            <a:spAutoFit/>
          </a:bodyPr>
          <a:lstStyle/>
          <a:p>
            <a:r>
              <a:rPr lang="en-US" sz="2000" b="1" dirty="0"/>
              <a:t>3. Learners acknowledge and use their prior learning and their particular approaches to learning </a:t>
            </a:r>
          </a:p>
          <a:p>
            <a:endParaRPr lang="en-US" sz="2000" b="1" dirty="0"/>
          </a:p>
          <a:p>
            <a:r>
              <a:rPr lang="en-US" sz="1600" b="1" dirty="0"/>
              <a:t>Learning = getting from where we are to where we want to be</a:t>
            </a:r>
          </a:p>
          <a:p>
            <a:r>
              <a:rPr lang="en-US" sz="1600" b="1" dirty="0"/>
              <a:t>To do that we need to build on current knowledge and ways of working</a:t>
            </a:r>
          </a:p>
          <a:p>
            <a:endParaRPr lang="en-US" sz="1600" b="1" dirty="0"/>
          </a:p>
          <a:p>
            <a:pPr algn="ctr"/>
            <a:r>
              <a:rPr lang="en-US" sz="1600" b="1" dirty="0"/>
              <a:t>It is hard to learn if we don´t know ourselves</a:t>
            </a:r>
          </a:p>
          <a:p>
            <a:pPr algn="ctr"/>
            <a:r>
              <a:rPr lang="en-US" sz="1600" b="1" dirty="0"/>
              <a:t>It is hard to teach if we don´t know our learners</a:t>
            </a:r>
          </a:p>
          <a:p>
            <a:endParaRPr lang="en-US" b="1" dirty="0"/>
          </a:p>
          <a:p>
            <a:endParaRPr lang="en-US" dirty="0"/>
          </a:p>
        </p:txBody>
      </p:sp>
    </p:spTree>
    <p:extLst>
      <p:ext uri="{BB962C8B-B14F-4D97-AF65-F5344CB8AC3E}">
        <p14:creationId xmlns:p14="http://schemas.microsoft.com/office/powerpoint/2010/main" val="22376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D44E1B9-CF54-C046-8862-1044FDAB2BE4}"/>
              </a:ext>
            </a:extLst>
          </p:cNvPr>
          <p:cNvGraphicFramePr/>
          <p:nvPr>
            <p:extLst>
              <p:ext uri="{D42A27DB-BD31-4B8C-83A1-F6EECF244321}">
                <p14:modId xmlns:p14="http://schemas.microsoft.com/office/powerpoint/2010/main" val="3581826819"/>
              </p:ext>
            </p:extLst>
          </p:nvPr>
        </p:nvGraphicFramePr>
        <p:xfrm>
          <a:off x="1531918" y="-83127"/>
          <a:ext cx="9001496" cy="6733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CD02C5A-9E8A-054F-A90A-B0BBF7BF6FA3}"/>
              </a:ext>
            </a:extLst>
          </p:cNvPr>
          <p:cNvSpPr txBox="1"/>
          <p:nvPr/>
        </p:nvSpPr>
        <p:spPr>
          <a:xfrm>
            <a:off x="1104405" y="237506"/>
            <a:ext cx="3087585" cy="1477328"/>
          </a:xfrm>
          <a:prstGeom prst="rect">
            <a:avLst/>
          </a:prstGeom>
          <a:solidFill>
            <a:schemeClr val="bg2"/>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Physical and/or cognitive activity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Asking the questions that make for productive thinking and learning</a:t>
            </a:r>
          </a:p>
        </p:txBody>
      </p:sp>
      <p:sp>
        <p:nvSpPr>
          <p:cNvPr id="5" name="TextBox 4">
            <a:extLst>
              <a:ext uri="{FF2B5EF4-FFF2-40B4-BE49-F238E27FC236}">
                <a16:creationId xmlns:a16="http://schemas.microsoft.com/office/drawing/2014/main" id="{330D9828-96E9-AD4B-A0FE-273B5F4AB144}"/>
              </a:ext>
            </a:extLst>
          </p:cNvPr>
          <p:cNvSpPr txBox="1"/>
          <p:nvPr/>
        </p:nvSpPr>
        <p:spPr>
          <a:xfrm>
            <a:off x="96982" y="2335678"/>
            <a:ext cx="3087585" cy="3785652"/>
          </a:xfrm>
          <a:prstGeom prst="rect">
            <a:avLst/>
          </a:prstGeom>
          <a:solidFill>
            <a:schemeClr val="bg2"/>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Relevant? Practice -&gt; Theory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Time on task: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Sequenced appropriately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Structured to facilitate thinking about the issues, and to make relationships between what we are learning and what we know already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Constructive collaboration and feedback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Reference to clear, high expectations and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06401B-552E-0C4B-8605-BF966478244C}"/>
              </a:ext>
            </a:extLst>
          </p:cNvPr>
          <p:cNvSpPr txBox="1"/>
          <p:nvPr/>
        </p:nvSpPr>
        <p:spPr>
          <a:xfrm>
            <a:off x="8977745" y="192711"/>
            <a:ext cx="3123211" cy="6247864"/>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“That we learn through collaboration should not be a surprise, given the other principles. Principle 1, the need for a clear structure or framework, describes a prerequisite for effective collaboration rather than an automatic consequence of collaboration – we have probably all worked in poorly structured collaborations, which were less than effective. A constructive, well-motivated group is constantly striving to do better (Principle 2). In an effective collaboration, participants value and build on what everyone brings, as well as challenging and questioning as appropriate (Principle 3). Effective collaboration involves actually doing things together (Principles 4 and 5). Collaboration and conversation include receiving and using feedback on our thoughts (Principle 7).“</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9D63F1DC-2360-7D44-A05D-E0984D9E9310}"/>
              </a:ext>
            </a:extLst>
          </p:cNvPr>
          <p:cNvCxnSpPr/>
          <p:nvPr/>
        </p:nvCxnSpPr>
        <p:spPr>
          <a:xfrm flipH="1" flipV="1">
            <a:off x="4191990" y="1714834"/>
            <a:ext cx="1021278" cy="513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0D2F4D9-1B6D-DF4B-8C2D-F1F5BCE4CD63}"/>
              </a:ext>
            </a:extLst>
          </p:cNvPr>
          <p:cNvCxnSpPr>
            <a:cxnSpLocks/>
          </p:cNvCxnSpPr>
          <p:nvPr/>
        </p:nvCxnSpPr>
        <p:spPr>
          <a:xfrm flipH="1">
            <a:off x="3184567" y="4762005"/>
            <a:ext cx="817417" cy="1120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1A69494-8836-BD4E-A0E8-6315071D7ED1}"/>
              </a:ext>
            </a:extLst>
          </p:cNvPr>
          <p:cNvCxnSpPr>
            <a:cxnSpLocks/>
          </p:cNvCxnSpPr>
          <p:nvPr/>
        </p:nvCxnSpPr>
        <p:spPr>
          <a:xfrm flipV="1">
            <a:off x="7924801" y="4427517"/>
            <a:ext cx="1052944" cy="4651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32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07E29-1F65-E84D-B720-789FEDF58CD8}"/>
              </a:ext>
            </a:extLst>
          </p:cNvPr>
          <p:cNvPicPr>
            <a:picLocks noChangeAspect="1"/>
          </p:cNvPicPr>
          <p:nvPr/>
        </p:nvPicPr>
        <p:blipFill>
          <a:blip r:embed="rId2"/>
          <a:stretch>
            <a:fillRect/>
          </a:stretch>
        </p:blipFill>
        <p:spPr>
          <a:xfrm>
            <a:off x="-433616" y="0"/>
            <a:ext cx="12825351" cy="6858000"/>
          </a:xfrm>
          <a:prstGeom prst="rect">
            <a:avLst/>
          </a:prstGeom>
        </p:spPr>
      </p:pic>
      <p:pic>
        <p:nvPicPr>
          <p:cNvPr id="5" name="Picture 4">
            <a:extLst>
              <a:ext uri="{FF2B5EF4-FFF2-40B4-BE49-F238E27FC236}">
                <a16:creationId xmlns:a16="http://schemas.microsoft.com/office/drawing/2014/main" id="{0F614DA2-42AB-BF42-9034-8DF1323104C2}"/>
              </a:ext>
            </a:extLst>
          </p:cNvPr>
          <p:cNvPicPr>
            <a:picLocks noChangeAspect="1"/>
          </p:cNvPicPr>
          <p:nvPr/>
        </p:nvPicPr>
        <p:blipFill>
          <a:blip r:embed="rId3"/>
          <a:stretch>
            <a:fillRect/>
          </a:stretch>
        </p:blipFill>
        <p:spPr>
          <a:xfrm>
            <a:off x="8991269" y="5749802"/>
            <a:ext cx="2870200" cy="939800"/>
          </a:xfrm>
          <a:prstGeom prst="rect">
            <a:avLst/>
          </a:prstGeom>
        </p:spPr>
      </p:pic>
      <p:sp>
        <p:nvSpPr>
          <p:cNvPr id="6" name="TextBox 5">
            <a:extLst>
              <a:ext uri="{FF2B5EF4-FFF2-40B4-BE49-F238E27FC236}">
                <a16:creationId xmlns:a16="http://schemas.microsoft.com/office/drawing/2014/main" id="{FE4C1B8F-7CA4-3A47-B8CC-CBB45C4934B8}"/>
              </a:ext>
            </a:extLst>
          </p:cNvPr>
          <p:cNvSpPr txBox="1"/>
          <p:nvPr/>
        </p:nvSpPr>
        <p:spPr>
          <a:xfrm>
            <a:off x="329312" y="423243"/>
            <a:ext cx="3633849" cy="6463308"/>
          </a:xfrm>
          <a:prstGeom prst="rect">
            <a:avLst/>
          </a:prstGeom>
          <a:noFill/>
        </p:spPr>
        <p:txBody>
          <a:bodyPr wrap="square" rtlCol="0">
            <a:spAutoFit/>
          </a:bodyPr>
          <a:lstStyle/>
          <a:p>
            <a:r>
              <a:rPr lang="en-US" sz="2000" b="1" dirty="0"/>
              <a:t>7. Learners receive and use feedback on their work </a:t>
            </a:r>
          </a:p>
          <a:p>
            <a:endParaRPr lang="en-US" sz="2000" b="1" dirty="0"/>
          </a:p>
          <a:p>
            <a:r>
              <a:rPr lang="en-US" sz="2000" b="1" dirty="0"/>
              <a:t>Feedback = any kind of usable response</a:t>
            </a:r>
          </a:p>
          <a:p>
            <a:endParaRPr lang="en-US" sz="2000" b="1" dirty="0"/>
          </a:p>
          <a:p>
            <a:r>
              <a:rPr lang="en-US" sz="2000" b="1" dirty="0"/>
              <a:t>USABLE?</a:t>
            </a:r>
          </a:p>
          <a:p>
            <a:endParaRPr lang="en-US" sz="2000" b="1" dirty="0"/>
          </a:p>
          <a:p>
            <a:r>
              <a:rPr lang="en-US" sz="2000" b="1" dirty="0"/>
              <a:t>Good + why + areas to continuing building on in future work</a:t>
            </a:r>
          </a:p>
          <a:p>
            <a:endParaRPr lang="en-US" sz="2000" b="1" dirty="0"/>
          </a:p>
          <a:p>
            <a:r>
              <a:rPr lang="en-US" sz="2000" b="1" dirty="0"/>
              <a:t>Less good + why + what might do differently in future work</a:t>
            </a:r>
          </a:p>
          <a:p>
            <a:endParaRPr lang="en-US" sz="2000" b="1" dirty="0"/>
          </a:p>
          <a:p>
            <a:endParaRPr lang="en-US" sz="2000" b="1" dirty="0"/>
          </a:p>
          <a:p>
            <a:pPr marL="285750" indent="-285750">
              <a:buFont typeface="Arial" panose="020B0604020202020204" pitchFamily="34" charset="0"/>
              <a:buChar char="•"/>
            </a:pPr>
            <a:r>
              <a:rPr lang="en-US" sz="2000" b="1" dirty="0"/>
              <a:t>Self-assessment &amp; reflection </a:t>
            </a:r>
          </a:p>
          <a:p>
            <a:pPr marL="285750" indent="-285750">
              <a:buFont typeface="Arial" panose="020B0604020202020204" pitchFamily="34" charset="0"/>
              <a:buChar char="•"/>
            </a:pPr>
            <a:r>
              <a:rPr lang="en-US" sz="2000" b="1" dirty="0"/>
              <a:t>Peer-assessment</a:t>
            </a:r>
          </a:p>
          <a:p>
            <a:endParaRPr lang="en-US" b="1" dirty="0"/>
          </a:p>
          <a:p>
            <a:endParaRPr lang="en-US" b="1" dirty="0"/>
          </a:p>
          <a:p>
            <a:endParaRPr lang="en-US" dirty="0"/>
          </a:p>
        </p:txBody>
      </p:sp>
      <p:sp>
        <p:nvSpPr>
          <p:cNvPr id="11" name="TextBox 10">
            <a:extLst>
              <a:ext uri="{FF2B5EF4-FFF2-40B4-BE49-F238E27FC236}">
                <a16:creationId xmlns:a16="http://schemas.microsoft.com/office/drawing/2014/main" id="{527421BE-3F7D-564B-A4F1-9FB297F60945}"/>
              </a:ext>
            </a:extLst>
          </p:cNvPr>
          <p:cNvSpPr txBox="1"/>
          <p:nvPr/>
        </p:nvSpPr>
        <p:spPr>
          <a:xfrm>
            <a:off x="8146967" y="400026"/>
            <a:ext cx="3930733" cy="4801314"/>
          </a:xfrm>
          <a:prstGeom prst="rect">
            <a:avLst/>
          </a:prstGeom>
          <a:noFill/>
        </p:spPr>
        <p:txBody>
          <a:bodyPr wrap="square" rtlCol="0">
            <a:spAutoFit/>
          </a:bodyPr>
          <a:lstStyle/>
          <a:p>
            <a:r>
              <a:rPr lang="en-US" sz="2400" b="1" dirty="0"/>
              <a:t>“It would be good to talk about [learning] more – about what we mean by learning, about the conditions for learning, about our individual preferences for learning, about what we know about how we learn and like to learn. These should be conversations, not lectures."</a:t>
            </a:r>
          </a:p>
          <a:p>
            <a:endParaRPr lang="en-US" dirty="0"/>
          </a:p>
        </p:txBody>
      </p:sp>
    </p:spTree>
    <p:extLst>
      <p:ext uri="{BB962C8B-B14F-4D97-AF65-F5344CB8AC3E}">
        <p14:creationId xmlns:p14="http://schemas.microsoft.com/office/powerpoint/2010/main" val="34840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HR Colors 2019">
      <a:dk1>
        <a:srgbClr val="000000"/>
      </a:dk1>
      <a:lt1>
        <a:srgbClr val="FFFFFF"/>
      </a:lt1>
      <a:dk2>
        <a:srgbClr val="414141"/>
      </a:dk2>
      <a:lt2>
        <a:srgbClr val="ADAEAE"/>
      </a:lt2>
      <a:accent1>
        <a:srgbClr val="E62C09"/>
      </a:accent1>
      <a:accent2>
        <a:srgbClr val="D20A11"/>
      </a:accent2>
      <a:accent3>
        <a:srgbClr val="333F4B"/>
      </a:accent3>
      <a:accent4>
        <a:srgbClr val="4188A7"/>
      </a:accent4>
      <a:accent5>
        <a:srgbClr val="D60045"/>
      </a:accent5>
      <a:accent6>
        <a:srgbClr val="EAE5E3"/>
      </a:accent6>
      <a:hlink>
        <a:srgbClr val="B30A11"/>
      </a:hlink>
      <a:folHlink>
        <a:srgbClr val="CB4F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defPPr algn="ctr">
          <a:lnSpc>
            <a:spcPct val="110000"/>
          </a:lnSpc>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44000" tIns="144000" rIns="144000" bIns="144000" rtlCol="0">
        <a:spAutoFit/>
      </a:bodyPr>
      <a:lstStyle>
        <a:defPPr algn="ctr">
          <a:lnSpc>
            <a:spcPct val="110000"/>
          </a:lnSpc>
          <a:defRPr>
            <a:solidFill>
              <a:schemeClr val="tx2"/>
            </a:solidFill>
          </a:defRPr>
        </a:defPPr>
      </a:lstStyle>
    </a:txDef>
  </a:objectDefaults>
  <a:extraClrSchemeLst/>
  <a:extLst>
    <a:ext uri="{05A4C25C-085E-4340-85A3-A5531E510DB2}">
      <thm15:themeFamily xmlns:thm15="http://schemas.microsoft.com/office/thememl/2012/main" name="HR ppt template_vinnsla 3" id="{D7B44372-7828-C245-97F0-005EB4DA43C8}" vid="{7C58E138-6AB6-274F-A9C3-FAF7955A4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634</TotalTime>
  <Words>1603</Words>
  <Application>Microsoft Macintosh PowerPoint</Application>
  <PresentationFormat>Widescreen</PresentationFormat>
  <Paragraphs>191</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ＭＳ Ｐゴシック</vt:lpstr>
      <vt:lpstr>.AppleSystemUIFont</vt:lpstr>
      <vt:lpstr>Arial</vt:lpstr>
      <vt:lpstr>Calibri</vt:lpstr>
      <vt:lpstr>Times New Roman</vt:lpstr>
      <vt:lpstr>Verdana</vt:lpstr>
      <vt:lpstr>Office Theme</vt:lpstr>
      <vt:lpstr>Introduction to Canvas - Teaching </vt:lpstr>
      <vt:lpstr>Muting your mic &amp; system audio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of this session</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 David Baird</cp:lastModifiedBy>
  <cp:revision>31</cp:revision>
  <dcterms:created xsi:type="dcterms:W3CDTF">2019-10-01T12:47:37Z</dcterms:created>
  <dcterms:modified xsi:type="dcterms:W3CDTF">2020-07-03T09:48:08Z</dcterms:modified>
</cp:coreProperties>
</file>