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27" r:id="rId5"/>
    <p:sldId id="328" r:id="rId6"/>
    <p:sldId id="329" r:id="rId7"/>
    <p:sldId id="330" r:id="rId8"/>
    <p:sldId id="350" r:id="rId9"/>
    <p:sldId id="351" r:id="rId10"/>
    <p:sldId id="352"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17" userDrawn="1">
          <p15:clr>
            <a:srgbClr val="A4A3A4"/>
          </p15:clr>
        </p15:guide>
        <p15:guide id="2" orient="horz" pos="1139" userDrawn="1">
          <p15:clr>
            <a:srgbClr val="A4A3A4"/>
          </p15:clr>
        </p15:guide>
        <p15:guide id="3" pos="740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45"/>
    <a:srgbClr val="333F4B"/>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7C052-0BF7-4480-B950-D0FA36E9E66A}" v="1" dt="2020-09-28T14:37:37.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20" autoAdjust="0"/>
    <p:restoredTop sz="90550"/>
  </p:normalViewPr>
  <p:slideViewPr>
    <p:cSldViewPr snapToGrid="0" snapToObjects="1">
      <p:cViewPr varScale="1">
        <p:scale>
          <a:sx n="114" d="100"/>
          <a:sy n="114" d="100"/>
        </p:scale>
        <p:origin x="728" y="184"/>
      </p:cViewPr>
      <p:guideLst>
        <p:guide pos="3817"/>
        <p:guide orient="horz" pos="1139"/>
        <p:guide pos="740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6A54A9-BE86-9B41-B28B-1764880F18AF}" type="datetimeFigureOut">
              <a:t>10/13/20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D9B958-46B4-B24E-818F-ADF8EC3F0ECC}" type="slidenum">
              <a:t>‹#›</a:t>
            </a:fld>
            <a:endParaRPr lang="en-US"/>
          </a:p>
        </p:txBody>
      </p:sp>
    </p:spTree>
    <p:extLst>
      <p:ext uri="{BB962C8B-B14F-4D97-AF65-F5344CB8AC3E}">
        <p14:creationId xmlns:p14="http://schemas.microsoft.com/office/powerpoint/2010/main" val="338923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s-IS" dirty="0"/>
          </a:p>
        </p:txBody>
      </p:sp>
      <p:sp>
        <p:nvSpPr>
          <p:cNvPr id="4" name="Slide Number Placeholder 3"/>
          <p:cNvSpPr>
            <a:spLocks noGrp="1"/>
          </p:cNvSpPr>
          <p:nvPr>
            <p:ph type="sldNum" sz="quarter" idx="10"/>
          </p:nvPr>
        </p:nvSpPr>
        <p:spPr/>
        <p:txBody>
          <a:bodyPr/>
          <a:lstStyle/>
          <a:p>
            <a:fld id="{4FD9B958-46B4-B24E-818F-ADF8EC3F0ECC}" type="slidenum">
              <a:rPr lang="is-IS" smtClean="0"/>
              <a:t>4</a:t>
            </a:fld>
            <a:endParaRPr lang="is-IS"/>
          </a:p>
        </p:txBody>
      </p:sp>
    </p:spTree>
    <p:extLst>
      <p:ext uri="{BB962C8B-B14F-4D97-AF65-F5344CB8AC3E}">
        <p14:creationId xmlns:p14="http://schemas.microsoft.com/office/powerpoint/2010/main" val="853217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Forsida /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906894"/>
            <a:ext cx="5785280" cy="2387600"/>
          </a:xfrm>
        </p:spPr>
        <p:txBody>
          <a:bodyPr lIns="0" rIns="0" anchor="b">
            <a:noAutofit/>
          </a:bodyPr>
          <a:lstStyle>
            <a:lvl1pPr algn="l">
              <a:defRPr sz="5000">
                <a:solidFill>
                  <a:schemeClr val="tx2"/>
                </a:solidFill>
              </a:defRPr>
            </a:lvl1pPr>
          </a:lstStyle>
          <a:p>
            <a:r>
              <a:rPr lang="en-US"/>
              <a:t>Click to edit Master title style</a:t>
            </a:r>
          </a:p>
        </p:txBody>
      </p:sp>
      <p:sp>
        <p:nvSpPr>
          <p:cNvPr id="3" name="Subtitle 2"/>
          <p:cNvSpPr>
            <a:spLocks noGrp="1"/>
          </p:cNvSpPr>
          <p:nvPr>
            <p:ph type="subTitle" idx="1"/>
          </p:nvPr>
        </p:nvSpPr>
        <p:spPr>
          <a:xfrm>
            <a:off x="648000" y="4469426"/>
            <a:ext cx="5785280" cy="1655762"/>
          </a:xfrm>
        </p:spPr>
        <p:txBody>
          <a:bodyPr lIns="0" rIns="0">
            <a:normAutofit/>
          </a:bodyPr>
          <a:lstStyle>
            <a:lvl1pPr marL="0" indent="0" algn="l">
              <a:buNone/>
              <a:defRPr sz="2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0772DDC2-CCC7-664E-B58A-E82E17D500D7}"/>
              </a:ext>
            </a:extLst>
          </p:cNvPr>
          <p:cNvPicPr>
            <a:picLocks noChangeAspect="1"/>
          </p:cNvPicPr>
          <p:nvPr userDrawn="1"/>
        </p:nvPicPr>
        <p:blipFill>
          <a:blip r:embed="rId3"/>
          <a:stretch>
            <a:fillRect/>
          </a:stretch>
        </p:blipFill>
        <p:spPr>
          <a:xfrm>
            <a:off x="10173330" y="4923616"/>
            <a:ext cx="1191123" cy="1201572"/>
          </a:xfrm>
          <a:prstGeom prst="rect">
            <a:avLst/>
          </a:prstGeom>
        </p:spPr>
      </p:pic>
      <p:sp>
        <p:nvSpPr>
          <p:cNvPr id="10" name="TextBox 9">
            <a:extLst>
              <a:ext uri="{FF2B5EF4-FFF2-40B4-BE49-F238E27FC236}">
                <a16:creationId xmlns:a16="http://schemas.microsoft.com/office/drawing/2014/main" id="{A3694B5B-0DAA-CC40-A760-D133F022C63E}"/>
              </a:ext>
            </a:extLst>
          </p:cNvPr>
          <p:cNvSpPr txBox="1"/>
          <p:nvPr userDrawn="1"/>
        </p:nvSpPr>
        <p:spPr>
          <a:xfrm>
            <a:off x="648000"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ext uri="{BB962C8B-B14F-4D97-AF65-F5344CB8AC3E}">
        <p14:creationId xmlns:p14="http://schemas.microsoft.com/office/powerpoint/2010/main" val="479842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eir dalkar / 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00000" y="129662"/>
            <a:ext cx="9996709" cy="1247504"/>
          </a:xfrm>
        </p:spPr>
        <p:txBody>
          <a:bodyPr/>
          <a:lstStyle/>
          <a:p>
            <a:r>
              <a:rPr lang="en-US"/>
              <a:t>Click to edit Master title style</a:t>
            </a:r>
          </a:p>
        </p:txBody>
      </p:sp>
      <p:sp>
        <p:nvSpPr>
          <p:cNvPr id="3" name="Content Placeholder 2"/>
          <p:cNvSpPr>
            <a:spLocks noGrp="1"/>
          </p:cNvSpPr>
          <p:nvPr>
            <p:ph sz="half" idx="1"/>
          </p:nvPr>
        </p:nvSpPr>
        <p:spPr>
          <a:xfrm>
            <a:off x="900000" y="1825625"/>
            <a:ext cx="4904509" cy="4351338"/>
          </a:xfrm>
        </p:spPr>
        <p:txBody>
          <a:bodyPr/>
          <a:lstStyle>
            <a:lvl1pPr marL="0" indent="0">
              <a:buFont typeface="Arial" charset="0"/>
              <a:buNone/>
              <a:tabLst/>
              <a:defRPr/>
            </a:lvl1pPr>
            <a:lvl2pPr>
              <a:spcBef>
                <a:spcPts val="500"/>
              </a:spcBef>
              <a:spcAft>
                <a:spcPts val="300"/>
              </a:spcAft>
              <a:defRPr sz="2000"/>
            </a:lvl2pPr>
            <a:lvl3pPr>
              <a:spcBef>
                <a:spcPts val="300"/>
              </a:spcBef>
              <a:spcAft>
                <a:spcPts val="200"/>
              </a:spcAft>
              <a:defRPr/>
            </a:lvl3pPr>
            <a:lvl4pPr>
              <a:spcBef>
                <a:spcPts val="300"/>
              </a:spcBef>
              <a:spcAft>
                <a:spcPts val="200"/>
              </a:spcAft>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0000" y="1825625"/>
            <a:ext cx="4904509" cy="4351338"/>
          </a:xfrm>
        </p:spPr>
        <p:txBody>
          <a:bodyPr/>
          <a:lstStyle>
            <a:lvl2pPr>
              <a:spcBef>
                <a:spcPts val="500"/>
              </a:spcBef>
              <a:spcAft>
                <a:spcPts val="300"/>
              </a:spcAft>
              <a:defRPr sz="2000"/>
            </a:lvl2pPr>
            <a:lvl3pPr>
              <a:spcBef>
                <a:spcPts val="300"/>
              </a:spcBef>
              <a:spcAft>
                <a:spcPts val="200"/>
              </a:spcAft>
              <a:defRPr/>
            </a:lvl3pPr>
            <a:lvl4pPr>
              <a:spcBef>
                <a:spcPts val="300"/>
              </a:spcBef>
              <a:spcAft>
                <a:spcPts val="200"/>
              </a:spcAft>
              <a:defRPr/>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4638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anburdur / Comparison">
    <p:spTree>
      <p:nvGrpSpPr>
        <p:cNvPr id="1" name=""/>
        <p:cNvGrpSpPr/>
        <p:nvPr/>
      </p:nvGrpSpPr>
      <p:grpSpPr>
        <a:xfrm>
          <a:off x="0" y="0"/>
          <a:ext cx="0" cy="0"/>
          <a:chOff x="0" y="0"/>
          <a:chExt cx="0" cy="0"/>
        </a:xfrm>
      </p:grpSpPr>
      <p:sp>
        <p:nvSpPr>
          <p:cNvPr id="2" name="Title 1"/>
          <p:cNvSpPr>
            <a:spLocks noGrp="1"/>
          </p:cNvSpPr>
          <p:nvPr>
            <p:ph type="title"/>
          </p:nvPr>
        </p:nvSpPr>
        <p:spPr>
          <a:xfrm>
            <a:off x="900000" y="129662"/>
            <a:ext cx="9996709" cy="1247504"/>
          </a:xfrm>
        </p:spPr>
        <p:txBody>
          <a:bodyPr/>
          <a:lstStyle/>
          <a:p>
            <a:r>
              <a:rPr lang="en-US"/>
              <a:t>Click to edit Master title style</a:t>
            </a:r>
          </a:p>
        </p:txBody>
      </p:sp>
      <p:sp>
        <p:nvSpPr>
          <p:cNvPr id="3" name="Content Placeholder 2"/>
          <p:cNvSpPr>
            <a:spLocks noGrp="1"/>
          </p:cNvSpPr>
          <p:nvPr>
            <p:ph sz="half" idx="1"/>
          </p:nvPr>
        </p:nvSpPr>
        <p:spPr>
          <a:xfrm>
            <a:off x="900000" y="2075009"/>
            <a:ext cx="4904509" cy="4351338"/>
          </a:xfrm>
        </p:spPr>
        <p:txBody>
          <a:bodyPr/>
          <a:lstStyle>
            <a:lvl1pPr>
              <a:defRPr sz="2000"/>
            </a:lvl1pPr>
            <a:lvl2pPr>
              <a:defRPr sz="2000"/>
            </a:lvl2pPr>
            <a:lvl3pPr>
              <a:defRPr sz="1800"/>
            </a:lvl3pPr>
            <a:lvl4pPr>
              <a:defRPr sz="16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p:cNvSpPr>
            <a:spLocks noGrp="1"/>
          </p:cNvSpPr>
          <p:nvPr>
            <p:ph type="body" idx="11"/>
          </p:nvPr>
        </p:nvSpPr>
        <p:spPr>
          <a:xfrm>
            <a:off x="900000" y="1370749"/>
            <a:ext cx="4904509" cy="639762"/>
          </a:xfrm>
        </p:spPr>
        <p:txBody>
          <a:bodyPr lIns="0" rIns="0" anchor="b">
            <a:normAutofit/>
          </a:bodyPr>
          <a:lstStyle>
            <a:lvl1pPr marL="0" indent="0">
              <a:buNone/>
              <a:defRPr sz="2200" b="1" u="none">
                <a:solidFill>
                  <a:schemeClr val="tx2"/>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Content Placeholder 2"/>
          <p:cNvSpPr>
            <a:spLocks noGrp="1"/>
          </p:cNvSpPr>
          <p:nvPr>
            <p:ph sz="half" idx="12"/>
          </p:nvPr>
        </p:nvSpPr>
        <p:spPr>
          <a:xfrm>
            <a:off x="6120000" y="2075009"/>
            <a:ext cx="4904509" cy="4351338"/>
          </a:xfrm>
        </p:spPr>
        <p:txBody>
          <a:bodyPr/>
          <a:lstStyle>
            <a:lvl1pPr>
              <a:defRPr sz="2000"/>
            </a:lvl1pPr>
            <a:lvl2pPr>
              <a:defRPr sz="2000"/>
            </a:lvl2pPr>
            <a:lvl3pPr>
              <a:defRPr sz="1800"/>
            </a:lvl3pPr>
            <a:lvl4pPr>
              <a:defRPr sz="16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p:cNvSpPr>
            <a:spLocks noGrp="1"/>
          </p:cNvSpPr>
          <p:nvPr>
            <p:ph type="body" idx="13"/>
          </p:nvPr>
        </p:nvSpPr>
        <p:spPr>
          <a:xfrm>
            <a:off x="6120000" y="1370749"/>
            <a:ext cx="4904509" cy="639762"/>
          </a:xfrm>
        </p:spPr>
        <p:txBody>
          <a:bodyPr lIns="0" rIns="0" anchor="b">
            <a:normAutofit/>
          </a:bodyPr>
          <a:lstStyle>
            <a:lvl1pPr marL="0" indent="0">
              <a:buNone/>
              <a:defRPr sz="2200" b="1" u="none">
                <a:solidFill>
                  <a:schemeClr val="tx2"/>
                </a:solidFill>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ill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36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or mynd / Big imag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lstStyle/>
          <a:p>
            <a:r>
              <a:rPr lang="en-US"/>
              <a:t>Click icon to add picture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725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ksida / End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65303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5" name="Picture 4">
            <a:extLst>
              <a:ext uri="{FF2B5EF4-FFF2-40B4-BE49-F238E27FC236}">
                <a16:creationId xmlns:a16="http://schemas.microsoft.com/office/drawing/2014/main" id="{39E306AB-CF01-344A-918F-50210002E55B}"/>
              </a:ext>
            </a:extLst>
          </p:cNvPr>
          <p:cNvPicPr>
            <a:picLocks noChangeAspect="1"/>
          </p:cNvPicPr>
          <p:nvPr userDrawn="1"/>
        </p:nvPicPr>
        <p:blipFill>
          <a:blip r:embed="rId2"/>
          <a:stretch>
            <a:fillRect/>
          </a:stretch>
        </p:blipFill>
        <p:spPr>
          <a:xfrm>
            <a:off x="5556755" y="2519809"/>
            <a:ext cx="1078491" cy="1099222"/>
          </a:xfrm>
          <a:prstGeom prst="rect">
            <a:avLst/>
          </a:prstGeom>
        </p:spPr>
      </p:pic>
      <p:sp>
        <p:nvSpPr>
          <p:cNvPr id="6" name="TextBox 5">
            <a:extLst>
              <a:ext uri="{FF2B5EF4-FFF2-40B4-BE49-F238E27FC236}">
                <a16:creationId xmlns:a16="http://schemas.microsoft.com/office/drawing/2014/main" id="{8487209F-B09C-D846-BB65-BC57C1E41B38}"/>
              </a:ext>
            </a:extLst>
          </p:cNvPr>
          <p:cNvSpPr txBox="1"/>
          <p:nvPr userDrawn="1"/>
        </p:nvSpPr>
        <p:spPr>
          <a:xfrm>
            <a:off x="1426955" y="6576061"/>
            <a:ext cx="9338091" cy="246221"/>
          </a:xfrm>
          <a:prstGeom prst="rect">
            <a:avLst/>
          </a:prstGeom>
          <a:noFill/>
        </p:spPr>
        <p:txBody>
          <a:bodyPr wrap="square" rtlCol="0">
            <a:spAutoFit/>
          </a:bodyPr>
          <a:lstStyle/>
          <a:p>
            <a:pPr marL="0" marR="0" indent="0" algn="ctr" defTabSz="456971" rtl="0" eaLnBrk="1" fontAlgn="auto" latinLnBrk="0" hangingPunct="1">
              <a:lnSpc>
                <a:spcPct val="100000"/>
              </a:lnSpc>
              <a:spcBef>
                <a:spcPts val="0"/>
              </a:spcBef>
              <a:spcAft>
                <a:spcPts val="0"/>
              </a:spcAft>
              <a:buClrTx/>
              <a:buSzTx/>
              <a:buFontTx/>
              <a:buNone/>
              <a:tabLst/>
              <a:defRPr/>
            </a:pPr>
            <a:r>
              <a:rPr lang="en-US" sz="999" b="0" i="0" kern="1200">
                <a:solidFill>
                  <a:schemeClr val="tx2"/>
                </a:solidFill>
                <a:effectLst/>
                <a:latin typeface="Arial" charset="0"/>
                <a:ea typeface="Arial" charset="0"/>
                <a:cs typeface="Arial" charset="0"/>
              </a:rPr>
              <a:t>Háskólinn í Reykjavík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Menntavegur 1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101 Reykjavík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Sími: 599 6200  </a:t>
            </a:r>
            <a:r>
              <a:rPr lang="en-US" sz="999" b="0" i="0" kern="1200">
                <a:solidFill>
                  <a:schemeClr val="accent1"/>
                </a:solidFill>
                <a:effectLst/>
                <a:latin typeface="Arial" charset="0"/>
                <a:ea typeface="Arial" charset="0"/>
                <a:cs typeface="Arial" charset="0"/>
              </a:rPr>
              <a:t>|</a:t>
            </a:r>
            <a:r>
              <a:rPr lang="en-US" sz="999" b="0" i="0" kern="1200">
                <a:solidFill>
                  <a:schemeClr val="tx2"/>
                </a:solidFill>
                <a:effectLst/>
                <a:latin typeface="Arial" charset="0"/>
                <a:ea typeface="Arial" charset="0"/>
                <a:cs typeface="Arial" charset="0"/>
              </a:rPr>
              <a:t>  www.hr.is</a:t>
            </a:r>
            <a:endParaRPr lang="en-US" sz="999" b="0" i="0">
              <a:solidFill>
                <a:schemeClr val="tx2"/>
              </a:solidFill>
              <a:latin typeface="Arial" charset="0"/>
              <a:ea typeface="Arial" charset="0"/>
              <a:cs typeface="Arial"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Mynd til hlidar 2 / Image to side 2">
    <p:spTree>
      <p:nvGrpSpPr>
        <p:cNvPr id="1" name=""/>
        <p:cNvGrpSpPr/>
        <p:nvPr/>
      </p:nvGrpSpPr>
      <p:grpSpPr>
        <a:xfrm>
          <a:off x="0" y="0"/>
          <a:ext cx="0" cy="0"/>
          <a:chOff x="0" y="0"/>
          <a:chExt cx="0" cy="0"/>
        </a:xfrm>
      </p:grpSpPr>
      <p:sp>
        <p:nvSpPr>
          <p:cNvPr id="2" name="Title 1"/>
          <p:cNvSpPr>
            <a:spLocks noGrp="1"/>
          </p:cNvSpPr>
          <p:nvPr>
            <p:ph type="title"/>
          </p:nvPr>
        </p:nvSpPr>
        <p:spPr>
          <a:xfrm>
            <a:off x="900000" y="666876"/>
            <a:ext cx="5559790"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362839"/>
            <a:ext cx="5559791"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p:nvCxnSpPr>
        <p:spPr>
          <a:xfrm>
            <a:off x="900000" y="2147610"/>
            <a:ext cx="468000" cy="0"/>
          </a:xfrm>
          <a:prstGeom prst="line">
            <a:avLst/>
          </a:prstGeom>
          <a:ln w="38100" cap="flat"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1"/>
          </p:nvPr>
        </p:nvSpPr>
        <p:spPr>
          <a:xfrm>
            <a:off x="6977920" y="143824"/>
            <a:ext cx="5048870" cy="6570353"/>
          </a:xfrm>
        </p:spPr>
        <p:txBody>
          <a:bodyPr/>
          <a:lstStyle/>
          <a:p>
            <a:r>
              <a:rPr lang="en-US"/>
              <a:t>Click icon to add picture</a:t>
            </a:r>
          </a:p>
        </p:txBody>
      </p:sp>
      <p:sp>
        <p:nvSpPr>
          <p:cNvPr id="6" name="Rectangle 5"/>
          <p:cNvSpPr/>
          <p:nvPr/>
        </p:nvSpPr>
        <p:spPr>
          <a:xfrm>
            <a:off x="0" y="0"/>
            <a:ext cx="25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900000" y="2147610"/>
            <a:ext cx="468000" cy="0"/>
          </a:xfrm>
          <a:prstGeom prst="line">
            <a:avLst/>
          </a:prstGeom>
          <a:ln w="38100" cap="flat" cmpd="sng">
            <a:solidFill>
              <a:schemeClr val="accent1"/>
            </a:solidFill>
            <a:prstDash val="solid"/>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0"/>
            <a:ext cx="25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177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a 2 / Title Slide 2">
    <p:bg>
      <p:bgPr>
        <a:solidFill>
          <a:schemeClr val="bg1"/>
        </a:solidFill>
        <a:effectLst/>
      </p:bgPr>
    </p:bg>
    <p:spTree>
      <p:nvGrpSpPr>
        <p:cNvPr id="1" name=""/>
        <p:cNvGrpSpPr/>
        <p:nvPr/>
      </p:nvGrpSpPr>
      <p:grpSpPr>
        <a:xfrm>
          <a:off x="0" y="0"/>
          <a:ext cx="0" cy="0"/>
          <a:chOff x="0" y="0"/>
          <a:chExt cx="0" cy="0"/>
        </a:xfrm>
      </p:grpSpPr>
      <p:sp>
        <p:nvSpPr>
          <p:cNvPr id="13" name="Rectangle 12"/>
          <p:cNvSpPr/>
          <p:nvPr userDrawn="1"/>
        </p:nvSpPr>
        <p:spPr>
          <a:xfrm>
            <a:off x="0" y="0"/>
            <a:ext cx="6985000" cy="6857999"/>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AA486C83-4980-3C4E-94F5-39AEDB11FB64}"/>
              </a:ext>
            </a:extLst>
          </p:cNvPr>
          <p:cNvSpPr>
            <a:spLocks noGrp="1"/>
          </p:cNvSpPr>
          <p:nvPr>
            <p:ph type="ctrTitle"/>
          </p:nvPr>
        </p:nvSpPr>
        <p:spPr>
          <a:xfrm>
            <a:off x="648000" y="1906894"/>
            <a:ext cx="5785280" cy="2387600"/>
          </a:xfrm>
        </p:spPr>
        <p:txBody>
          <a:bodyPr lIns="0" rIns="0" anchor="b">
            <a:noAutofit/>
          </a:bodyPr>
          <a:lstStyle>
            <a:lvl1pPr algn="l">
              <a:defRPr sz="5000">
                <a:solidFill>
                  <a:schemeClr val="tx2"/>
                </a:solidFill>
              </a:defRPr>
            </a:lvl1pPr>
          </a:lstStyle>
          <a:p>
            <a:r>
              <a:rPr lang="en-US"/>
              <a:t>Click to edit Master title style</a:t>
            </a:r>
          </a:p>
        </p:txBody>
      </p:sp>
      <p:sp>
        <p:nvSpPr>
          <p:cNvPr id="11" name="Subtitle 2">
            <a:extLst>
              <a:ext uri="{FF2B5EF4-FFF2-40B4-BE49-F238E27FC236}">
                <a16:creationId xmlns:a16="http://schemas.microsoft.com/office/drawing/2014/main" id="{9409AC80-A461-4E4A-A3F5-169F1DC6D2B5}"/>
              </a:ext>
            </a:extLst>
          </p:cNvPr>
          <p:cNvSpPr>
            <a:spLocks noGrp="1"/>
          </p:cNvSpPr>
          <p:nvPr>
            <p:ph type="subTitle" idx="1"/>
          </p:nvPr>
        </p:nvSpPr>
        <p:spPr>
          <a:xfrm>
            <a:off x="648000" y="4469426"/>
            <a:ext cx="5785280" cy="1655762"/>
          </a:xfrm>
        </p:spPr>
        <p:txBody>
          <a:bodyPr lIns="0" rIns="0">
            <a:normAutofit/>
          </a:bodyPr>
          <a:lstStyle>
            <a:lvl1pPr marL="0" indent="0" algn="l">
              <a:buNone/>
              <a:defRPr sz="22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3" name="Picture 2">
            <a:extLst>
              <a:ext uri="{FF2B5EF4-FFF2-40B4-BE49-F238E27FC236}">
                <a16:creationId xmlns:a16="http://schemas.microsoft.com/office/drawing/2014/main" id="{28726902-C60A-D041-8050-1E4998C1EF3D}"/>
              </a:ext>
            </a:extLst>
          </p:cNvPr>
          <p:cNvPicPr>
            <a:picLocks noChangeAspect="1"/>
          </p:cNvPicPr>
          <p:nvPr userDrawn="1"/>
        </p:nvPicPr>
        <p:blipFill>
          <a:blip r:embed="rId2"/>
          <a:stretch>
            <a:fillRect/>
          </a:stretch>
        </p:blipFill>
        <p:spPr>
          <a:xfrm>
            <a:off x="6985000" y="0"/>
            <a:ext cx="5207000" cy="6858000"/>
          </a:xfrm>
          <a:prstGeom prst="rect">
            <a:avLst/>
          </a:prstGeom>
        </p:spPr>
      </p:pic>
      <p:pic>
        <p:nvPicPr>
          <p:cNvPr id="14" name="Picture 13">
            <a:extLst>
              <a:ext uri="{FF2B5EF4-FFF2-40B4-BE49-F238E27FC236}">
                <a16:creationId xmlns:a16="http://schemas.microsoft.com/office/drawing/2014/main" id="{876A03BD-4292-0341-A23A-D4D925759741}"/>
              </a:ext>
            </a:extLst>
          </p:cNvPr>
          <p:cNvPicPr>
            <a:picLocks noChangeAspect="1"/>
          </p:cNvPicPr>
          <p:nvPr userDrawn="1"/>
        </p:nvPicPr>
        <p:blipFill>
          <a:blip r:embed="rId3"/>
          <a:stretch>
            <a:fillRect/>
          </a:stretch>
        </p:blipFill>
        <p:spPr>
          <a:xfrm>
            <a:off x="648000" y="462385"/>
            <a:ext cx="1191124" cy="1201572"/>
          </a:xfrm>
          <a:prstGeom prst="rect">
            <a:avLst/>
          </a:prstGeom>
        </p:spPr>
      </p:pic>
      <p:sp>
        <p:nvSpPr>
          <p:cNvPr id="15" name="TextBox 14">
            <a:extLst>
              <a:ext uri="{FF2B5EF4-FFF2-40B4-BE49-F238E27FC236}">
                <a16:creationId xmlns:a16="http://schemas.microsoft.com/office/drawing/2014/main" id="{269CF622-E991-834C-B792-F1D911191D9E}"/>
              </a:ext>
            </a:extLst>
          </p:cNvPr>
          <p:cNvSpPr txBox="1"/>
          <p:nvPr userDrawn="1"/>
        </p:nvSpPr>
        <p:spPr>
          <a:xfrm>
            <a:off x="648000"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ext uri="{BB962C8B-B14F-4D97-AF65-F5344CB8AC3E}">
        <p14:creationId xmlns:p14="http://schemas.microsoft.com/office/powerpoint/2010/main" val="1485683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ill og meginmal /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0000" y="129662"/>
            <a:ext cx="9539509" cy="1247504"/>
          </a:xfrm>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lvl1pPr>
              <a:defRPr sz="2200"/>
            </a:lvl1pPr>
            <a:lvl2pPr>
              <a:spcBef>
                <a:spcPts val="800"/>
              </a:spcBef>
              <a:defRPr sz="22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3195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ynd til hlidar  / Image to side">
    <p:spTree>
      <p:nvGrpSpPr>
        <p:cNvPr id="1" name=""/>
        <p:cNvGrpSpPr/>
        <p:nvPr/>
      </p:nvGrpSpPr>
      <p:grpSpPr>
        <a:xfrm>
          <a:off x="0" y="0"/>
          <a:ext cx="0" cy="0"/>
          <a:chOff x="0" y="0"/>
          <a:chExt cx="0" cy="0"/>
        </a:xfrm>
      </p:grpSpPr>
      <p:sp>
        <p:nvSpPr>
          <p:cNvPr id="2" name="Title 1"/>
          <p:cNvSpPr>
            <a:spLocks noGrp="1"/>
          </p:cNvSpPr>
          <p:nvPr>
            <p:ph type="title"/>
          </p:nvPr>
        </p:nvSpPr>
        <p:spPr>
          <a:xfrm>
            <a:off x="900000" y="666876"/>
            <a:ext cx="5559790"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5559791"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6E20066-84EF-BF4B-B4C5-A838AC2A7122}"/>
              </a:ext>
            </a:extLst>
          </p:cNvPr>
          <p:cNvSpPr>
            <a:spLocks noGrp="1"/>
          </p:cNvSpPr>
          <p:nvPr>
            <p:ph type="pic" sz="quarter" idx="12"/>
          </p:nvPr>
        </p:nvSpPr>
        <p:spPr>
          <a:xfrm>
            <a:off x="6965576" y="0"/>
            <a:ext cx="5226424" cy="6858000"/>
          </a:xfrm>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M. mynd til hlidar / Image to s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8D2523-2652-5B4A-830D-B8627FAD0BDC}"/>
              </a:ext>
            </a:extLst>
          </p:cNvPr>
          <p:cNvPicPr>
            <a:picLocks noChangeAspect="1"/>
          </p:cNvPicPr>
          <p:nvPr userDrawn="1"/>
        </p:nvPicPr>
        <p:blipFill>
          <a:blip r:embed="rId2"/>
          <a:stretch>
            <a:fillRect/>
          </a:stretch>
        </p:blipFill>
        <p:spPr>
          <a:xfrm>
            <a:off x="6985000" y="0"/>
            <a:ext cx="5207000" cy="6858000"/>
          </a:xfrm>
          <a:prstGeom prst="rect">
            <a:avLst/>
          </a:prstGeom>
        </p:spPr>
      </p:pic>
      <p:sp>
        <p:nvSpPr>
          <p:cNvPr id="2" name="Title 1"/>
          <p:cNvSpPr>
            <a:spLocks noGrp="1"/>
          </p:cNvSpPr>
          <p:nvPr>
            <p:ph type="title"/>
          </p:nvPr>
        </p:nvSpPr>
        <p:spPr>
          <a:xfrm>
            <a:off x="900000" y="666876"/>
            <a:ext cx="5559790"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5559791"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6275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Mynd til hlidar mjo / Image narrow">
    <p:spTree>
      <p:nvGrpSpPr>
        <p:cNvPr id="1" name=""/>
        <p:cNvGrpSpPr/>
        <p:nvPr/>
      </p:nvGrpSpPr>
      <p:grpSpPr>
        <a:xfrm>
          <a:off x="0" y="0"/>
          <a:ext cx="0" cy="0"/>
          <a:chOff x="0" y="0"/>
          <a:chExt cx="0" cy="0"/>
        </a:xfrm>
      </p:grpSpPr>
      <p:sp>
        <p:nvSpPr>
          <p:cNvPr id="2" name="Title 1"/>
          <p:cNvSpPr>
            <a:spLocks noGrp="1"/>
          </p:cNvSpPr>
          <p:nvPr>
            <p:ph type="title"/>
          </p:nvPr>
        </p:nvSpPr>
        <p:spPr>
          <a:xfrm>
            <a:off x="899999" y="666876"/>
            <a:ext cx="7948725"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7948726"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26E20066-84EF-BF4B-B4C5-A838AC2A7122}"/>
              </a:ext>
            </a:extLst>
          </p:cNvPr>
          <p:cNvSpPr>
            <a:spLocks noGrp="1"/>
          </p:cNvSpPr>
          <p:nvPr>
            <p:ph type="pic" sz="quarter" idx="12"/>
          </p:nvPr>
        </p:nvSpPr>
        <p:spPr>
          <a:xfrm>
            <a:off x="9276000" y="0"/>
            <a:ext cx="2916000" cy="6858000"/>
          </a:xfrm>
        </p:spPr>
        <p:txBody>
          <a:bodyPr/>
          <a:lstStyle/>
          <a:p>
            <a:r>
              <a:rPr lang="en-US"/>
              <a:t>Click icon to add picture</a:t>
            </a:r>
          </a:p>
        </p:txBody>
      </p:sp>
    </p:spTree>
    <p:extLst>
      <p:ext uri="{BB962C8B-B14F-4D97-AF65-F5344CB8AC3E}">
        <p14:creationId xmlns:p14="http://schemas.microsoft.com/office/powerpoint/2010/main" val="1275647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M. mynd til hlidar mjo / Image narrow">
    <p:spTree>
      <p:nvGrpSpPr>
        <p:cNvPr id="1" name=""/>
        <p:cNvGrpSpPr/>
        <p:nvPr/>
      </p:nvGrpSpPr>
      <p:grpSpPr>
        <a:xfrm>
          <a:off x="0" y="0"/>
          <a:ext cx="0" cy="0"/>
          <a:chOff x="0" y="0"/>
          <a:chExt cx="0" cy="0"/>
        </a:xfrm>
      </p:grpSpPr>
      <p:sp>
        <p:nvSpPr>
          <p:cNvPr id="2" name="Title 1"/>
          <p:cNvSpPr>
            <a:spLocks noGrp="1"/>
          </p:cNvSpPr>
          <p:nvPr>
            <p:ph type="title"/>
          </p:nvPr>
        </p:nvSpPr>
        <p:spPr>
          <a:xfrm>
            <a:off x="899999" y="666876"/>
            <a:ext cx="7948725" cy="1247504"/>
          </a:xfrm>
        </p:spPr>
        <p:txBody>
          <a:bodyPr>
            <a:normAutofit/>
          </a:bodyPr>
          <a:lstStyle>
            <a:lvl1pPr>
              <a:defRPr sz="3200">
                <a:solidFill>
                  <a:schemeClr val="tx2"/>
                </a:solidFill>
              </a:defRPr>
            </a:lvl1pPr>
          </a:lstStyle>
          <a:p>
            <a:r>
              <a:rPr lang="en-US"/>
              <a:t>Click to edit Master title style</a:t>
            </a:r>
          </a:p>
        </p:txBody>
      </p:sp>
      <p:sp>
        <p:nvSpPr>
          <p:cNvPr id="3" name="Content Placeholder 2"/>
          <p:cNvSpPr>
            <a:spLocks noGrp="1"/>
          </p:cNvSpPr>
          <p:nvPr>
            <p:ph idx="1"/>
          </p:nvPr>
        </p:nvSpPr>
        <p:spPr>
          <a:xfrm>
            <a:off x="900000" y="2210439"/>
            <a:ext cx="7948726" cy="4129401"/>
          </a:xfrm>
        </p:spPr>
        <p:txBody>
          <a:bodyPr/>
          <a:lstStyle>
            <a:lvl1pPr>
              <a:defRPr sz="2000"/>
            </a:lvl1pPr>
            <a:lvl2pPr>
              <a:defRPr sz="2000"/>
            </a:lvl2pPr>
            <a:lvl3pPr>
              <a:defRPr sz="1800"/>
            </a:lvl3pPr>
            <a:lvl4pPr>
              <a:defRPr sz="160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6BD17BC-DE4B-3843-9F5A-DA6D3D80F1F5}"/>
              </a:ext>
            </a:extLst>
          </p:cNvPr>
          <p:cNvPicPr>
            <a:picLocks noChangeAspect="1"/>
          </p:cNvPicPr>
          <p:nvPr userDrawn="1"/>
        </p:nvPicPr>
        <p:blipFill>
          <a:blip r:embed="rId2"/>
          <a:stretch>
            <a:fillRect/>
          </a:stretch>
        </p:blipFill>
        <p:spPr>
          <a:xfrm>
            <a:off x="9271000" y="0"/>
            <a:ext cx="2921000" cy="6858000"/>
          </a:xfrm>
          <a:prstGeom prst="rect">
            <a:avLst/>
          </a:prstGeom>
        </p:spPr>
      </p:pic>
    </p:spTree>
    <p:extLst>
      <p:ext uri="{BB962C8B-B14F-4D97-AF65-F5344CB8AC3E}">
        <p14:creationId xmlns:p14="http://schemas.microsoft.com/office/powerpoint/2010/main" val="3971726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Millikafli m. mynd / Section w.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58551-721B-6249-A770-993B2341ED1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p:cNvSpPr/>
          <p:nvPr userDrawn="1"/>
        </p:nvSpPr>
        <p:spPr>
          <a:xfrm>
            <a:off x="-6350" y="2498732"/>
            <a:ext cx="12198350" cy="4359268"/>
          </a:xfrm>
          <a:prstGeom prst="rect">
            <a:avLst/>
          </a:prstGeom>
          <a:solidFill>
            <a:schemeClr val="bg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00000" y="2479668"/>
            <a:ext cx="8091600" cy="2456880"/>
          </a:xfrm>
        </p:spPr>
        <p:txBody>
          <a:bodyPr anchor="b">
            <a:normAutofit/>
          </a:bodyPr>
          <a:lstStyle>
            <a:lvl1pPr>
              <a:defRPr sz="44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00000" y="4963536"/>
            <a:ext cx="8091600" cy="1500187"/>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5DAF5B24-EBBF-994C-9481-9FC301924E58}"/>
              </a:ext>
            </a:extLst>
          </p:cNvPr>
          <p:cNvPicPr>
            <a:picLocks noChangeAspect="1"/>
          </p:cNvPicPr>
          <p:nvPr userDrawn="1"/>
        </p:nvPicPr>
        <p:blipFill>
          <a:blip r:embed="rId3"/>
          <a:stretch>
            <a:fillRect/>
          </a:stretch>
        </p:blipFill>
        <p:spPr>
          <a:xfrm>
            <a:off x="11158560" y="206949"/>
            <a:ext cx="814910" cy="841775"/>
          </a:xfrm>
          <a:prstGeom prst="rect">
            <a:avLst/>
          </a:prstGeom>
        </p:spPr>
      </p:pic>
      <p:sp>
        <p:nvSpPr>
          <p:cNvPr id="8" name="TextBox 7">
            <a:extLst>
              <a:ext uri="{FF2B5EF4-FFF2-40B4-BE49-F238E27FC236}">
                <a16:creationId xmlns:a16="http://schemas.microsoft.com/office/drawing/2014/main" id="{6657E51C-46FE-874F-AC57-32F0425468F7}"/>
              </a:ext>
            </a:extLst>
          </p:cNvPr>
          <p:cNvSpPr txBox="1"/>
          <p:nvPr userDrawn="1"/>
        </p:nvSpPr>
        <p:spPr>
          <a:xfrm>
            <a:off x="8509156"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Millikafli hvitur / Section white">
    <p:spTree>
      <p:nvGrpSpPr>
        <p:cNvPr id="1" name=""/>
        <p:cNvGrpSpPr/>
        <p:nvPr/>
      </p:nvGrpSpPr>
      <p:grpSpPr>
        <a:xfrm>
          <a:off x="0" y="0"/>
          <a:ext cx="0" cy="0"/>
          <a:chOff x="0" y="0"/>
          <a:chExt cx="0" cy="0"/>
        </a:xfrm>
      </p:grpSpPr>
      <p:sp>
        <p:nvSpPr>
          <p:cNvPr id="2" name="Title 1"/>
          <p:cNvSpPr>
            <a:spLocks noGrp="1"/>
          </p:cNvSpPr>
          <p:nvPr>
            <p:ph type="title"/>
          </p:nvPr>
        </p:nvSpPr>
        <p:spPr>
          <a:xfrm>
            <a:off x="900000" y="1709738"/>
            <a:ext cx="10515600" cy="2852737"/>
          </a:xfrm>
        </p:spPr>
        <p:txBody>
          <a:bodyPr anchor="b">
            <a:normAutofit/>
          </a:bodyPr>
          <a:lstStyle>
            <a:lvl1pPr>
              <a:defRPr sz="44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00000" y="4589463"/>
            <a:ext cx="10515600" cy="1500187"/>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47976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00000" y="129662"/>
            <a:ext cx="9539509" cy="1247504"/>
          </a:xfrm>
          <a:prstGeom prst="rect">
            <a:avLst/>
          </a:prstGeom>
        </p:spPr>
        <p:txBody>
          <a:bodyPr vert="horz" lIns="0" tIns="0" rIns="0" bIns="0" rtlCol="0" anchor="b">
            <a:normAutofit/>
          </a:bodyPr>
          <a:lstStyle/>
          <a:p>
            <a:r>
              <a:rPr lang="en-US"/>
              <a:t>Click to edit Master title style</a:t>
            </a:r>
          </a:p>
        </p:txBody>
      </p:sp>
      <p:sp>
        <p:nvSpPr>
          <p:cNvPr id="3" name="Text Placeholder 2"/>
          <p:cNvSpPr>
            <a:spLocks noGrp="1"/>
          </p:cNvSpPr>
          <p:nvPr>
            <p:ph type="body" idx="1"/>
          </p:nvPr>
        </p:nvSpPr>
        <p:spPr>
          <a:xfrm>
            <a:off x="900000" y="1825625"/>
            <a:ext cx="1025856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18"/>
          <a:stretch>
            <a:fillRect/>
          </a:stretch>
        </p:blipFill>
        <p:spPr>
          <a:xfrm>
            <a:off x="11158560" y="206949"/>
            <a:ext cx="814910" cy="841775"/>
          </a:xfrm>
          <a:prstGeom prst="rect">
            <a:avLst/>
          </a:prstGeom>
        </p:spPr>
      </p:pic>
      <p:sp>
        <p:nvSpPr>
          <p:cNvPr id="5" name="TextBox 4">
            <a:extLst>
              <a:ext uri="{FF2B5EF4-FFF2-40B4-BE49-F238E27FC236}">
                <a16:creationId xmlns:a16="http://schemas.microsoft.com/office/drawing/2014/main" id="{E3E9B33B-7A05-834B-99C4-038103892AB2}"/>
              </a:ext>
            </a:extLst>
          </p:cNvPr>
          <p:cNvSpPr txBox="1"/>
          <p:nvPr userDrawn="1"/>
        </p:nvSpPr>
        <p:spPr>
          <a:xfrm>
            <a:off x="8509156" y="6548002"/>
            <a:ext cx="3436838" cy="156133"/>
          </a:xfrm>
          <a:prstGeom prst="rect">
            <a:avLst/>
          </a:prstGeom>
          <a:noFill/>
        </p:spPr>
        <p:txBody>
          <a:bodyPr wrap="none" lIns="0" tIns="0" rIns="0" bIns="0" rtlCol="0" anchor="t" anchorCtr="0">
            <a:spAutoFit/>
          </a:bodyPr>
          <a:lstStyle/>
          <a:p>
            <a:pPr algn="r">
              <a:lnSpc>
                <a:spcPct val="110000"/>
              </a:lnSpc>
            </a:pPr>
            <a:r>
              <a:rPr lang="en-US" sz="800" b="1" spc="150" baseline="0">
                <a:solidFill>
                  <a:schemeClr val="tx1"/>
                </a:solidFill>
                <a:latin typeface="Arial" panose="020B0604020202020204" pitchFamily="34" charset="0"/>
                <a:cs typeface="Arial" panose="020B0604020202020204" pitchFamily="34" charset="0"/>
              </a:rPr>
              <a:t>HÁSKÓLINN Í REYKJAVÍK </a:t>
            </a:r>
            <a:r>
              <a:rPr lang="en-US" sz="1000" b="0" spc="150" baseline="0">
                <a:solidFill>
                  <a:schemeClr val="accent2"/>
                </a:solidFill>
              </a:rPr>
              <a:t>|</a:t>
            </a:r>
            <a:r>
              <a:rPr lang="en-US" sz="800" spc="150" baseline="0">
                <a:solidFill>
                  <a:schemeClr val="tx1"/>
                </a:solidFill>
              </a:rPr>
              <a:t> REYKJAVIK UNIVERSITY</a:t>
            </a:r>
          </a:p>
        </p:txBody>
      </p:sp>
    </p:spTree>
    <p:extLst>
      <p:ext uri="{BB962C8B-B14F-4D97-AF65-F5344CB8AC3E}">
        <p14:creationId xmlns:p14="http://schemas.microsoft.com/office/powerpoint/2010/main" val="1745725428"/>
      </p:ext>
    </p:extLst>
  </p:cSld>
  <p:clrMap bg1="lt1" tx1="dk1" bg2="lt2" tx2="dk2" accent1="accent1" accent2="accent2" accent3="accent3" accent4="accent4" accent5="accent5" accent6="accent6" hlink="hlink" folHlink="folHlink"/>
  <p:sldLayoutIdLst>
    <p:sldLayoutId id="2147483671" r:id="rId1"/>
    <p:sldLayoutId id="2147483649" r:id="rId2"/>
    <p:sldLayoutId id="2147483650" r:id="rId3"/>
    <p:sldLayoutId id="2147483668" r:id="rId4"/>
    <p:sldLayoutId id="2147483672" r:id="rId5"/>
    <p:sldLayoutId id="2147483670" r:id="rId6"/>
    <p:sldLayoutId id="2147483673" r:id="rId7"/>
    <p:sldLayoutId id="2147483660" r:id="rId8"/>
    <p:sldLayoutId id="2147483651" r:id="rId9"/>
    <p:sldLayoutId id="2147483652" r:id="rId10"/>
    <p:sldLayoutId id="2147483665" r:id="rId11"/>
    <p:sldLayoutId id="2147483654" r:id="rId12"/>
    <p:sldLayoutId id="2147483663" r:id="rId13"/>
    <p:sldLayoutId id="2147483655" r:id="rId14"/>
    <p:sldLayoutId id="2147483664" r:id="rId15"/>
    <p:sldLayoutId id="2147483674" r:id="rId16"/>
  </p:sldLayoutIdLst>
  <p:txStyles>
    <p:titleStyle>
      <a:lvl1pPr algn="l" defTabSz="914400" rtl="0" eaLnBrk="1" latinLnBrk="0" hangingPunct="1">
        <a:lnSpc>
          <a:spcPct val="90000"/>
        </a:lnSpc>
        <a:spcBef>
          <a:spcPct val="0"/>
        </a:spcBef>
        <a:buNone/>
        <a:defRPr sz="3600" b="0" i="0" kern="1200">
          <a:solidFill>
            <a:schemeClr val="tx2"/>
          </a:solidFill>
          <a:latin typeface="Arial" charset="0"/>
          <a:ea typeface="Arial" charset="0"/>
          <a:cs typeface="Arial" charset="0"/>
        </a:defRPr>
      </a:lvl1pPr>
    </p:titleStyle>
    <p:body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2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2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help.ru.is/index.php?/Knowledgebase/Article/View/189/0/digiexam---rafrant-profakerfi--digital-exam" TargetMode="External"/><Relationship Id="rId2" Type="http://schemas.openxmlformats.org/officeDocument/2006/relationships/hyperlink" Target="mailto:help@ru.is" TargetMode="External"/><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0.xml"/><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reykjavik.instructure.com/courses/4052/pages/classic-quizzes-how-to-hide-all-course-grades-by-default-and-then-post-slash-publish-grades-when-ready"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0.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0.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0.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mailto:help@ru.is" TargetMode="External"/><Relationship Id="rId1" Type="http://schemas.openxmlformats.org/officeDocument/2006/relationships/slideLayout" Target="../slideLayouts/slideLayout10.xml"/><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is-IS" dirty="0"/>
              <a:t>DigiExam</a:t>
            </a:r>
          </a:p>
        </p:txBody>
      </p:sp>
      <p:sp>
        <p:nvSpPr>
          <p:cNvPr id="9" name="Subtitle 8"/>
          <p:cNvSpPr>
            <a:spLocks noGrp="1"/>
          </p:cNvSpPr>
          <p:nvPr>
            <p:ph type="subTitle" idx="1"/>
          </p:nvPr>
        </p:nvSpPr>
        <p:spPr/>
        <p:txBody>
          <a:bodyPr/>
          <a:lstStyle/>
          <a:p>
            <a:r>
              <a:rPr lang="is-IS" dirty="0"/>
              <a:t>Digital examination tool</a:t>
            </a:r>
          </a:p>
        </p:txBody>
      </p:sp>
    </p:spTree>
    <p:extLst>
      <p:ext uri="{BB962C8B-B14F-4D97-AF65-F5344CB8AC3E}">
        <p14:creationId xmlns:p14="http://schemas.microsoft.com/office/powerpoint/2010/main" val="1948386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Setup for multiple response question</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The following areas </a:t>
            </a:r>
            <a:r>
              <a:rPr lang="is-IS" sz="2000" b="1" u="sng" dirty="0">
                <a:solidFill>
                  <a:srgbClr val="FF0000"/>
                </a:solidFill>
              </a:rPr>
              <a:t>must be </a:t>
            </a:r>
            <a:r>
              <a:rPr lang="is-IS" sz="2000" dirty="0"/>
              <a:t>filled in </a:t>
            </a:r>
          </a:p>
          <a:p>
            <a:pPr marL="558900" lvl="1" indent="-342900">
              <a:buFont typeface="Arial" panose="020B0604020202020204" pitchFamily="34" charset="0"/>
              <a:buChar char="•"/>
            </a:pPr>
            <a:r>
              <a:rPr lang="is-IS" sz="1400" dirty="0"/>
              <a:t>Question title</a:t>
            </a:r>
          </a:p>
          <a:p>
            <a:pPr marL="558900" lvl="1" indent="-342900">
              <a:buFont typeface="Arial" panose="020B0604020202020204" pitchFamily="34" charset="0"/>
              <a:buChar char="•"/>
            </a:pPr>
            <a:r>
              <a:rPr lang="is-IS" sz="1400" dirty="0"/>
              <a:t>Question shown to the students</a:t>
            </a:r>
          </a:p>
          <a:p>
            <a:pPr marL="558900" lvl="1" indent="-342900">
              <a:buFont typeface="Arial" panose="020B0604020202020204" pitchFamily="34" charset="0"/>
              <a:buChar char="•"/>
            </a:pPr>
            <a:r>
              <a:rPr lang="is-IS" sz="1400" dirty="0"/>
              <a:t>Correct answer</a:t>
            </a:r>
          </a:p>
          <a:p>
            <a:pPr marL="558900" lvl="1" indent="-342900">
              <a:buFont typeface="Arial" panose="020B0604020202020204" pitchFamily="34" charset="0"/>
              <a:buChar char="•"/>
            </a:pPr>
            <a:r>
              <a:rPr lang="is-IS" sz="1400" dirty="0"/>
              <a:t>Max points</a:t>
            </a:r>
          </a:p>
          <a:p>
            <a:pPr marL="558900" lvl="1" indent="-342900">
              <a:buFont typeface="Arial" panose="020B0604020202020204" pitchFamily="34" charset="0"/>
              <a:buChar char="•"/>
            </a:pPr>
            <a:r>
              <a:rPr lang="is-IS" sz="1400" dirty="0"/>
              <a:t>Grading options</a:t>
            </a:r>
            <a:endParaRPr lang="is-IS" sz="1800" dirty="0"/>
          </a:p>
          <a:p>
            <a:pPr marL="342900" indent="-342900">
              <a:buFont typeface="Arial" panose="020B0604020202020204" pitchFamily="34" charset="0"/>
              <a:buChar char="•"/>
            </a:pPr>
            <a:r>
              <a:rPr lang="is-IS" sz="2000" dirty="0"/>
              <a:t>Optional areas</a:t>
            </a:r>
          </a:p>
          <a:p>
            <a:pPr marL="558900" lvl="1" indent="-342900">
              <a:buFont typeface="Arial" panose="020B0604020202020204" pitchFamily="34" charset="0"/>
              <a:buChar char="•"/>
            </a:pPr>
            <a:r>
              <a:rPr lang="is-IS" sz="1400" dirty="0"/>
              <a:t>Click the </a:t>
            </a:r>
            <a:r>
              <a:rPr lang="is-IS" sz="1400" i="1" dirty="0"/>
              <a:t>image icon </a:t>
            </a:r>
            <a:r>
              <a:rPr lang="is-IS" sz="1400" dirty="0"/>
              <a:t>on the top left in the text area to insert image</a:t>
            </a:r>
          </a:p>
          <a:p>
            <a:pPr marL="558900" lvl="1" indent="-342900">
              <a:buFont typeface="Arial" panose="020B0604020202020204" pitchFamily="34" charset="0"/>
              <a:buChar char="•"/>
            </a:pPr>
            <a:r>
              <a:rPr lang="is-IS" sz="1400" i="1" dirty="0"/>
              <a:t>Add media </a:t>
            </a:r>
            <a:r>
              <a:rPr lang="is-IS" sz="1400" dirty="0"/>
              <a:t>button – youtube, audio, webpage, PDF </a:t>
            </a:r>
          </a:p>
          <a:p>
            <a:pPr marL="793750" lvl="2" indent="-342900">
              <a:buFont typeface="Arial" panose="020B0604020202020204" pitchFamily="34" charset="0"/>
              <a:buChar char="•"/>
            </a:pPr>
            <a:r>
              <a:rPr lang="is-IS" sz="1000" dirty="0"/>
              <a:t>All the media must be public and accessible for anyone and not stored on a local hard drive</a:t>
            </a:r>
          </a:p>
          <a:p>
            <a:pPr marL="793750" lvl="2" indent="-342900">
              <a:buClr>
                <a:schemeClr val="accent1"/>
              </a:buClr>
              <a:buFont typeface="Arial" panose="020B0604020202020204" pitchFamily="34" charset="0"/>
              <a:buChar char="•"/>
            </a:pPr>
            <a:r>
              <a:rPr lang="is-IS" sz="1200" dirty="0"/>
              <a:t>PDF can be shared from cloud storages but only as webpages</a:t>
            </a:r>
            <a:endParaRPr lang="is-IS" sz="1400" dirty="0"/>
          </a:p>
          <a:p>
            <a:pPr marL="558900" lvl="1" indent="-342900">
              <a:buFont typeface="Arial" panose="020B0604020202020204" pitchFamily="34" charset="0"/>
              <a:buChar char="•"/>
            </a:pPr>
            <a:r>
              <a:rPr lang="is-IS" sz="1400" dirty="0"/>
              <a:t>Your Notes</a:t>
            </a:r>
          </a:p>
          <a:p>
            <a:pPr marL="793750" lvl="2" indent="-342900">
              <a:buClr>
                <a:schemeClr val="accent1"/>
              </a:buClr>
              <a:buFont typeface="Arial" panose="020B0604020202020204" pitchFamily="34" charset="0"/>
              <a:buChar char="•"/>
            </a:pPr>
            <a:r>
              <a:rPr lang="is-IS" sz="1200" dirty="0"/>
              <a:t>Are not visible to anyone except the teacher</a:t>
            </a:r>
          </a:p>
        </p:txBody>
      </p:sp>
      <p:pic>
        <p:nvPicPr>
          <p:cNvPr id="6" name="Picture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46468" y="1825625"/>
            <a:ext cx="4652065"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519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Setup for word gap question</a:t>
            </a:r>
          </a:p>
        </p:txBody>
      </p:sp>
      <p:sp>
        <p:nvSpPr>
          <p:cNvPr id="3" name="Content Placeholder 2"/>
          <p:cNvSpPr>
            <a:spLocks noGrp="1"/>
          </p:cNvSpPr>
          <p:nvPr>
            <p:ph sz="half" idx="1"/>
          </p:nvPr>
        </p:nvSpPr>
        <p:spPr>
          <a:xfrm>
            <a:off x="900000" y="1825624"/>
            <a:ext cx="4904509" cy="4614589"/>
          </a:xfrm>
        </p:spPr>
        <p:txBody>
          <a:bodyPr/>
          <a:lstStyle/>
          <a:p>
            <a:pPr marL="342900" indent="-342900">
              <a:buFont typeface="Arial" panose="020B0604020202020204" pitchFamily="34" charset="0"/>
              <a:buChar char="•"/>
            </a:pPr>
            <a:r>
              <a:rPr lang="is-IS" sz="2000" dirty="0"/>
              <a:t>The following areas </a:t>
            </a:r>
            <a:r>
              <a:rPr lang="is-IS" sz="2000" b="1" u="sng" dirty="0">
                <a:solidFill>
                  <a:srgbClr val="FF0000"/>
                </a:solidFill>
              </a:rPr>
              <a:t>must be </a:t>
            </a:r>
            <a:r>
              <a:rPr lang="is-IS" sz="2000" dirty="0"/>
              <a:t>filled in</a:t>
            </a:r>
          </a:p>
          <a:p>
            <a:pPr marL="558900" lvl="1" indent="-342900">
              <a:buFont typeface="Arial" panose="020B0604020202020204" pitchFamily="34" charset="0"/>
              <a:buChar char="•"/>
            </a:pPr>
            <a:r>
              <a:rPr lang="is-IS" sz="1400" dirty="0"/>
              <a:t>Question title</a:t>
            </a:r>
          </a:p>
          <a:p>
            <a:pPr marL="558900" lvl="1" indent="-342900">
              <a:buFont typeface="Arial" panose="020B0604020202020204" pitchFamily="34" charset="0"/>
              <a:buChar char="•"/>
            </a:pPr>
            <a:r>
              <a:rPr lang="is-IS" sz="1400" dirty="0"/>
              <a:t>Question shown to the students</a:t>
            </a:r>
          </a:p>
          <a:p>
            <a:pPr marL="558900" lvl="1" indent="-342900">
              <a:buFont typeface="Arial" panose="020B0604020202020204" pitchFamily="34" charset="0"/>
              <a:buChar char="•"/>
            </a:pPr>
            <a:r>
              <a:rPr lang="is-IS" sz="1400" dirty="0"/>
              <a:t>Correct answer</a:t>
            </a:r>
          </a:p>
          <a:p>
            <a:pPr marL="558900" lvl="1" indent="-342900">
              <a:buFont typeface="Arial" panose="020B0604020202020204" pitchFamily="34" charset="0"/>
              <a:buChar char="•"/>
            </a:pPr>
            <a:r>
              <a:rPr lang="is-IS" sz="1400" dirty="0"/>
              <a:t>Max points</a:t>
            </a:r>
          </a:p>
          <a:p>
            <a:pPr marL="558900" lvl="1" indent="-342900">
              <a:buFont typeface="Arial" panose="020B0604020202020204" pitchFamily="34" charset="0"/>
              <a:buChar char="•"/>
            </a:pPr>
            <a:r>
              <a:rPr lang="is-IS" sz="1400" dirty="0"/>
              <a:t>Grading options</a:t>
            </a:r>
            <a:endParaRPr lang="is-IS" sz="1800" dirty="0"/>
          </a:p>
          <a:p>
            <a:pPr marL="342900" indent="-342900">
              <a:buFont typeface="Arial" panose="020B0604020202020204" pitchFamily="34" charset="0"/>
              <a:buChar char="•"/>
            </a:pPr>
            <a:r>
              <a:rPr lang="is-IS" sz="2000" dirty="0"/>
              <a:t>Optional areas</a:t>
            </a:r>
          </a:p>
          <a:p>
            <a:pPr marL="558900" lvl="1" indent="-342900">
              <a:buFont typeface="Arial" panose="020B0604020202020204" pitchFamily="34" charset="0"/>
              <a:buChar char="•"/>
            </a:pPr>
            <a:r>
              <a:rPr lang="is-IS" sz="1400" dirty="0"/>
              <a:t>Click the </a:t>
            </a:r>
            <a:r>
              <a:rPr lang="is-IS" sz="1400" i="1" dirty="0"/>
              <a:t>image icon </a:t>
            </a:r>
            <a:r>
              <a:rPr lang="is-IS" sz="1400" dirty="0"/>
              <a:t>on the top left in the text area to insert image</a:t>
            </a:r>
          </a:p>
          <a:p>
            <a:pPr marL="558900" lvl="1" indent="-342900">
              <a:buFont typeface="Arial" panose="020B0604020202020204" pitchFamily="34" charset="0"/>
              <a:buChar char="•"/>
            </a:pPr>
            <a:r>
              <a:rPr lang="is-IS" sz="1400" i="1" dirty="0"/>
              <a:t>Add media </a:t>
            </a:r>
            <a:r>
              <a:rPr lang="is-IS" sz="1400" dirty="0"/>
              <a:t>button – youtube, audio, webpage, PDF </a:t>
            </a:r>
          </a:p>
          <a:p>
            <a:pPr marL="793750" lvl="2" indent="-342900">
              <a:buFont typeface="Arial" panose="020B0604020202020204" pitchFamily="34" charset="0"/>
              <a:buChar char="•"/>
            </a:pPr>
            <a:r>
              <a:rPr lang="is-IS" sz="1000" dirty="0"/>
              <a:t>All the media must be public and accessible for anyone and not stored on a local hard drive</a:t>
            </a:r>
          </a:p>
          <a:p>
            <a:pPr marL="793750" lvl="2" indent="-342900">
              <a:buClr>
                <a:schemeClr val="accent1"/>
              </a:buClr>
              <a:buFont typeface="Arial" panose="020B0604020202020204" pitchFamily="34" charset="0"/>
              <a:buChar char="•"/>
            </a:pPr>
            <a:r>
              <a:rPr lang="is-IS" sz="1200" dirty="0"/>
              <a:t>PDF can be shared from cloud storages but only as webpages</a:t>
            </a:r>
            <a:endParaRPr lang="is-IS" sz="1400" dirty="0"/>
          </a:p>
          <a:p>
            <a:pPr marL="558900" lvl="1" indent="-342900">
              <a:buFont typeface="Arial" panose="020B0604020202020204" pitchFamily="34" charset="0"/>
              <a:buChar char="•"/>
            </a:pPr>
            <a:r>
              <a:rPr lang="is-IS" sz="1400" dirty="0"/>
              <a:t>Your Notes</a:t>
            </a:r>
          </a:p>
          <a:p>
            <a:pPr marL="793750" lvl="2" indent="-342900">
              <a:buClr>
                <a:schemeClr val="accent1"/>
              </a:buClr>
              <a:buFont typeface="Arial" panose="020B0604020202020204" pitchFamily="34" charset="0"/>
              <a:buChar char="•"/>
            </a:pPr>
            <a:r>
              <a:rPr lang="is-IS" sz="1200" dirty="0"/>
              <a:t>Are not visible to anyone except the teacher</a:t>
            </a:r>
          </a:p>
        </p:txBody>
      </p:sp>
      <p:pic>
        <p:nvPicPr>
          <p:cNvPr id="6" name="Picture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3" y="2039144"/>
            <a:ext cx="4905375"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993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Saving</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i="1" dirty="0"/>
              <a:t>Preview</a:t>
            </a:r>
            <a:r>
              <a:rPr lang="is-IS" sz="2000" dirty="0"/>
              <a:t> - gives you a print preview of the exam</a:t>
            </a:r>
          </a:p>
          <a:p>
            <a:pPr marL="342900" indent="-342900">
              <a:buFont typeface="Arial" panose="020B0604020202020204" pitchFamily="34" charset="0"/>
              <a:buChar char="•"/>
            </a:pPr>
            <a:r>
              <a:rPr lang="is-IS" sz="2000" i="1" dirty="0"/>
              <a:t>Save</a:t>
            </a:r>
          </a:p>
          <a:p>
            <a:pPr marL="342900" indent="-342900">
              <a:buFont typeface="Arial" panose="020B0604020202020204" pitchFamily="34" charset="0"/>
              <a:buChar char="•"/>
            </a:pPr>
            <a:r>
              <a:rPr lang="is-IS" sz="2000" i="1" dirty="0"/>
              <a:t>Save and close</a:t>
            </a:r>
            <a:endParaRPr lang="is-IS" sz="1400" i="1" dirty="0"/>
          </a:p>
          <a:p>
            <a:endParaRPr lang="is-IS" sz="1400" i="1" dirty="0"/>
          </a:p>
          <a:p>
            <a:r>
              <a:rPr lang="is-IS" sz="1600" dirty="0"/>
              <a:t>If either of the save buttons are greyed out, some conditions have not been fulfilled e.g.</a:t>
            </a:r>
          </a:p>
          <a:p>
            <a:pPr marL="793750" lvl="2" indent="-342900">
              <a:buFont typeface="Arial" panose="020B0604020202020204" pitchFamily="34" charset="0"/>
              <a:buChar char="•"/>
            </a:pPr>
            <a:r>
              <a:rPr lang="is-IS" sz="1200" dirty="0"/>
              <a:t>a question does not have a title, </a:t>
            </a:r>
          </a:p>
          <a:p>
            <a:pPr marL="793750" lvl="2" indent="-342900">
              <a:buFont typeface="Arial" panose="020B0604020202020204" pitchFamily="34" charset="0"/>
              <a:buChar char="•"/>
            </a:pPr>
            <a:r>
              <a:rPr lang="is-IS" sz="1200" dirty="0"/>
              <a:t>a question does not have a points value attached (you cannot include a question worth zero/0 points)</a:t>
            </a:r>
          </a:p>
          <a:p>
            <a:pPr marL="793750" lvl="2" indent="-342900">
              <a:buFont typeface="Arial" panose="020B0604020202020204" pitchFamily="34" charset="0"/>
              <a:buChar char="•"/>
            </a:pPr>
            <a:r>
              <a:rPr lang="is-IS" sz="1200" dirty="0"/>
              <a:t>Essay with 3 possible choices included in one question, or </a:t>
            </a:r>
          </a:p>
          <a:p>
            <a:pPr marL="793750" lvl="2" indent="-342900">
              <a:buFont typeface="Arial" panose="020B0604020202020204" pitchFamily="34" charset="0"/>
              <a:buChar char="•"/>
            </a:pPr>
            <a:r>
              <a:rPr lang="is-IS" sz="1200" dirty="0"/>
              <a:t>the correct answer in a multiple choice/response question is not set</a:t>
            </a:r>
          </a:p>
        </p:txBody>
      </p:sp>
      <p:pic>
        <p:nvPicPr>
          <p:cNvPr id="5" name="Picture Placeholder 4"/>
          <p:cNvPicPr>
            <a:picLocks noGrp="1" noChangeAspect="1"/>
          </p:cNvPicPr>
          <p:nvPr>
            <p:ph sz="half" idx="2"/>
          </p:nvPr>
        </p:nvPicPr>
        <p:blipFill>
          <a:blip r:embed="rId2"/>
          <a:srcRect/>
          <a:stretch/>
        </p:blipFill>
        <p:spPr>
          <a:xfrm>
            <a:off x="6119813" y="2987424"/>
            <a:ext cx="4905375" cy="2027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46740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Save</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230975" y="1825625"/>
            <a:ext cx="2242062"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3"/>
          <p:cNvSpPr>
            <a:spLocks noGrp="1"/>
          </p:cNvSpPr>
          <p:nvPr>
            <p:ph sz="half" idx="2"/>
          </p:nvPr>
        </p:nvSpPr>
        <p:spPr>
          <a:xfrm>
            <a:off x="906266" y="1689894"/>
            <a:ext cx="4904509" cy="4351338"/>
          </a:xfrm>
        </p:spPr>
        <p:txBody>
          <a:bodyPr/>
          <a:lstStyle/>
          <a:p>
            <a:r>
              <a:rPr lang="is-IS" sz="2000" dirty="0"/>
              <a:t>Preview</a:t>
            </a:r>
          </a:p>
        </p:txBody>
      </p:sp>
      <p:pic>
        <p:nvPicPr>
          <p:cNvPr id="8" name="Content Placeholder 7"/>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tretch>
            <a:fillRect/>
          </a:stretch>
        </p:blipFill>
        <p:spPr>
          <a:xfrm>
            <a:off x="6133529" y="2329656"/>
            <a:ext cx="5043487" cy="2282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 Placeholder 5"/>
          <p:cNvSpPr>
            <a:spLocks noGrp="1"/>
          </p:cNvSpPr>
          <p:nvPr>
            <p:ph type="body" idx="4294967295"/>
          </p:nvPr>
        </p:nvSpPr>
        <p:spPr>
          <a:xfrm>
            <a:off x="6059488" y="1689894"/>
            <a:ext cx="4905375" cy="639762"/>
          </a:xfrm>
        </p:spPr>
        <p:txBody>
          <a:bodyPr/>
          <a:lstStyle/>
          <a:p>
            <a:r>
              <a:rPr lang="is-IS" sz="2000" dirty="0"/>
              <a:t>Exams</a:t>
            </a:r>
          </a:p>
        </p:txBody>
      </p:sp>
    </p:spTree>
    <p:extLst>
      <p:ext uri="{BB962C8B-B14F-4D97-AF65-F5344CB8AC3E}">
        <p14:creationId xmlns:p14="http://schemas.microsoft.com/office/powerpoint/2010/main" val="2009685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Connecting Canvas and DigiExam – Create an assignment</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Return to Canvas and select </a:t>
            </a:r>
            <a:r>
              <a:rPr lang="is-IS" sz="2000" i="1" dirty="0"/>
              <a:t>Assignments</a:t>
            </a:r>
          </a:p>
          <a:p>
            <a:pPr marL="342900" indent="-342900">
              <a:buFont typeface="Arial" panose="020B0604020202020204" pitchFamily="34" charset="0"/>
              <a:buChar char="•"/>
            </a:pPr>
            <a:r>
              <a:rPr lang="is-IS" sz="2000" dirty="0"/>
              <a:t>Click </a:t>
            </a:r>
            <a:r>
              <a:rPr lang="is-IS" sz="2000" i="1" dirty="0"/>
              <a:t>+</a:t>
            </a:r>
            <a:r>
              <a:rPr lang="is-IS" sz="2000" dirty="0"/>
              <a:t> in Assignments</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3" y="3012227"/>
            <a:ext cx="4905375" cy="19781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5938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Create an assignment</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In Type, chose </a:t>
            </a:r>
            <a:r>
              <a:rPr lang="is-IS" sz="2000" i="1" dirty="0"/>
              <a:t>External tool</a:t>
            </a:r>
          </a:p>
          <a:p>
            <a:pPr marL="342900" indent="-342900">
              <a:buFont typeface="Arial" panose="020B0604020202020204" pitchFamily="34" charset="0"/>
              <a:buChar char="•"/>
            </a:pPr>
            <a:r>
              <a:rPr lang="is-IS" sz="2000" dirty="0"/>
              <a:t>Give the assignment a name</a:t>
            </a:r>
          </a:p>
          <a:p>
            <a:pPr marL="342900" indent="-342900">
              <a:buFont typeface="Arial" panose="020B0604020202020204" pitchFamily="34" charset="0"/>
              <a:buChar char="•"/>
            </a:pPr>
            <a:r>
              <a:rPr lang="is-IS" sz="2000" dirty="0"/>
              <a:t>Manually set 100 points</a:t>
            </a:r>
          </a:p>
          <a:p>
            <a:pPr marL="342900" indent="-342900">
              <a:buFont typeface="Arial" panose="020B0604020202020204" pitchFamily="34" charset="0"/>
              <a:buChar char="•"/>
            </a:pPr>
            <a:r>
              <a:rPr lang="is-IS" sz="2000" dirty="0"/>
              <a:t>Click </a:t>
            </a:r>
            <a:r>
              <a:rPr lang="is-IS" sz="2000" i="1" dirty="0"/>
              <a:t>More options</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3" y="2143078"/>
            <a:ext cx="4905375" cy="3716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3811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Create an assignment</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Remind students to register for the exam in good time so valuable exam minutes are not wasted on registration and/or setup</a:t>
            </a:r>
          </a:p>
          <a:p>
            <a:pPr marL="558900" lvl="1" indent="-342900">
              <a:buFont typeface="Arial" panose="020B0604020202020204" pitchFamily="34" charset="0"/>
              <a:buChar char="•"/>
            </a:pPr>
            <a:r>
              <a:rPr lang="is-IS" sz="1400" dirty="0"/>
              <a:t>Link the instructions</a:t>
            </a:r>
          </a:p>
          <a:p>
            <a:pPr marL="558900" lvl="1" indent="-342900">
              <a:buFont typeface="Arial" panose="020B0604020202020204" pitchFamily="34" charset="0"/>
              <a:buChar char="•"/>
            </a:pPr>
            <a:r>
              <a:rPr lang="is-IS" sz="1400" dirty="0"/>
              <a:t>The link can be found on help.ru.is and also below</a:t>
            </a:r>
          </a:p>
          <a:p>
            <a:pPr marL="558900" lvl="1" indent="-342900">
              <a:buFont typeface="Arial" panose="020B0604020202020204" pitchFamily="34" charset="0"/>
              <a:buChar char="•"/>
            </a:pPr>
            <a:r>
              <a:rPr lang="is-IS" sz="1400" dirty="0"/>
              <a:t>Refer to </a:t>
            </a:r>
            <a:r>
              <a:rPr lang="is-IS" sz="1400" dirty="0">
                <a:hlinkClick r:id="rId2"/>
              </a:rPr>
              <a:t>help@ru.is</a:t>
            </a:r>
            <a:r>
              <a:rPr lang="is-IS" sz="1400" dirty="0"/>
              <a:t> and IT service desk</a:t>
            </a:r>
          </a:p>
          <a:p>
            <a:pPr marL="342900" indent="-342900">
              <a:buFont typeface="Arial" panose="020B0604020202020204" pitchFamily="34" charset="0"/>
              <a:buChar char="•"/>
            </a:pPr>
            <a:r>
              <a:rPr lang="is-IS" sz="2000" dirty="0"/>
              <a:t>To be able to take an exam in DigiExam, students need to register</a:t>
            </a:r>
          </a:p>
          <a:p>
            <a:pPr marL="558900" lvl="1" indent="-342900">
              <a:buFont typeface="Arial" panose="020B0604020202020204" pitchFamily="34" charset="0"/>
              <a:buChar char="•"/>
            </a:pPr>
            <a:r>
              <a:rPr lang="en-US" sz="1400" dirty="0">
                <a:hlinkClick r:id="rId3" tooltip="Digiexam leiðbeiningar - help@ru.is"/>
              </a:rPr>
              <a:t>How to register for exams taken in DigiExam</a:t>
            </a:r>
            <a:endParaRPr lang="en-US" sz="1400" dirty="0"/>
          </a:p>
          <a:p>
            <a:pPr lvl="1" indent="0">
              <a:buNone/>
            </a:pPr>
            <a:endParaRPr lang="en-US" sz="1400" dirty="0"/>
          </a:p>
        </p:txBody>
      </p:sp>
      <p:pic>
        <p:nvPicPr>
          <p:cNvPr id="5" name="Picture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36433" y="1825625"/>
            <a:ext cx="4872135"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916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Connecting assignment to DigiExam</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3" y="1825625"/>
            <a:ext cx="3243643" cy="17378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ontent Placeholder 2"/>
          <p:cNvSpPr txBox="1">
            <a:spLocks/>
          </p:cNvSpPr>
          <p:nvPr/>
        </p:nvSpPr>
        <p:spPr>
          <a:xfrm>
            <a:off x="900001" y="1825625"/>
            <a:ext cx="5159488" cy="4129401"/>
          </a:xfrm>
          <a:prstGeom prst="rect">
            <a:avLst/>
          </a:prstGeom>
        </p:spPr>
        <p:txBody>
          <a:bodyPr vert="horz" lIns="0" tIns="0" rIns="0" bIns="0" rtlCol="0">
            <a:noAutofit/>
          </a:bodyPr>
          <a:lst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0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0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s-IS" dirty="0"/>
              <a:t>Under </a:t>
            </a:r>
            <a:r>
              <a:rPr lang="is-IS" i="1" dirty="0"/>
              <a:t>External Tool Options</a:t>
            </a:r>
            <a:r>
              <a:rPr lang="is-IS" dirty="0"/>
              <a:t>, click </a:t>
            </a:r>
            <a:r>
              <a:rPr lang="is-IS" i="1" dirty="0"/>
              <a:t>Find</a:t>
            </a:r>
          </a:p>
          <a:p>
            <a:pPr marL="342900" indent="-342900">
              <a:buFont typeface="Arial" panose="020B0604020202020204" pitchFamily="34" charset="0"/>
              <a:buChar char="•"/>
            </a:pPr>
            <a:r>
              <a:rPr lang="is-IS" dirty="0"/>
              <a:t>Select </a:t>
            </a:r>
            <a:r>
              <a:rPr lang="is-IS" i="1" dirty="0"/>
              <a:t>DigiExam</a:t>
            </a:r>
            <a:r>
              <a:rPr lang="is-IS" dirty="0"/>
              <a:t> from the list</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8786" y="3136697"/>
            <a:ext cx="3360302" cy="3278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98086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Connecting assignment to DigiExam</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535718" y="4622601"/>
            <a:ext cx="3360991" cy="14339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9814" y="1912399"/>
            <a:ext cx="3171697" cy="21749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p:cNvSpPr txBox="1">
            <a:spLocks/>
          </p:cNvSpPr>
          <p:nvPr/>
        </p:nvSpPr>
        <p:spPr>
          <a:xfrm>
            <a:off x="900001" y="1808163"/>
            <a:ext cx="5159488" cy="3815397"/>
          </a:xfrm>
          <a:prstGeom prst="rect">
            <a:avLst/>
          </a:prstGeom>
        </p:spPr>
        <p:txBody>
          <a:bodyPr vert="horz" lIns="0" tIns="0" rIns="0" bIns="0" rtlCol="0">
            <a:noAutofit/>
          </a:bodyPr>
          <a:lst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0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0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s-IS" dirty="0"/>
              <a:t>Every exam you have created will appear on this list</a:t>
            </a:r>
          </a:p>
          <a:p>
            <a:pPr marL="342900" indent="-342900">
              <a:buFont typeface="Arial" panose="020B0604020202020204" pitchFamily="34" charset="0"/>
              <a:buChar char="•"/>
            </a:pPr>
            <a:r>
              <a:rPr lang="is-IS" dirty="0"/>
              <a:t>Select which exam to use</a:t>
            </a:r>
          </a:p>
          <a:p>
            <a:pPr marL="342900" indent="-342900">
              <a:buFont typeface="Arial" panose="020B0604020202020204" pitchFamily="34" charset="0"/>
              <a:buChar char="•"/>
            </a:pPr>
            <a:r>
              <a:rPr lang="is-IS" dirty="0"/>
              <a:t>Confirm you have selected the correct exam and the Max points are 100</a:t>
            </a:r>
          </a:p>
          <a:p>
            <a:pPr marL="342900" indent="-342900">
              <a:buFont typeface="Arial" panose="020B0604020202020204" pitchFamily="34" charset="0"/>
              <a:buChar char="•"/>
            </a:pPr>
            <a:r>
              <a:rPr lang="is-IS" dirty="0"/>
              <a:t>Click </a:t>
            </a:r>
            <a:r>
              <a:rPr lang="is-IS" i="1" dirty="0"/>
              <a:t>Select</a:t>
            </a:r>
            <a:r>
              <a:rPr lang="is-IS" dirty="0"/>
              <a:t> to confirm connection between Canvas and DigiExam</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9600" y="1912399"/>
            <a:ext cx="2520000" cy="2458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1044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Saving &amp; publishing an assignment</a:t>
            </a:r>
          </a:p>
        </p:txBody>
      </p:sp>
      <p:sp>
        <p:nvSpPr>
          <p:cNvPr id="3" name="Content Placeholder 2"/>
          <p:cNvSpPr>
            <a:spLocks noGrp="1"/>
          </p:cNvSpPr>
          <p:nvPr>
            <p:ph sz="half" idx="1"/>
          </p:nvPr>
        </p:nvSpPr>
        <p:spPr>
          <a:xfrm>
            <a:off x="900000" y="1825624"/>
            <a:ext cx="4904509" cy="4714323"/>
          </a:xfrm>
        </p:spPr>
        <p:txBody>
          <a:bodyPr/>
          <a:lstStyle/>
          <a:p>
            <a:pPr marL="342900" indent="-342900">
              <a:buFont typeface="Arial" panose="020B0604020202020204" pitchFamily="34" charset="0"/>
              <a:buChar char="•"/>
            </a:pPr>
            <a:r>
              <a:rPr lang="is-IS" sz="1800" b="1" dirty="0">
                <a:solidFill>
                  <a:srgbClr val="FF0000"/>
                </a:solidFill>
              </a:rPr>
              <a:t>“Assign to“ is the only area that should be filled in</a:t>
            </a:r>
          </a:p>
          <a:p>
            <a:pPr marL="342900" indent="-342900">
              <a:buFont typeface="Arial" panose="020B0604020202020204" pitchFamily="34" charset="0"/>
              <a:buChar char="•"/>
            </a:pPr>
            <a:r>
              <a:rPr lang="is-IS" sz="1800" dirty="0"/>
              <a:t>If the assignment is ready for publishing you can click </a:t>
            </a:r>
            <a:r>
              <a:rPr lang="is-IS" sz="1800" i="1" dirty="0"/>
              <a:t>Save &amp; publish</a:t>
            </a:r>
          </a:p>
          <a:p>
            <a:pPr marL="558900" lvl="1" indent="-342900">
              <a:buFont typeface="Arial" panose="020B0604020202020204" pitchFamily="34" charset="0"/>
              <a:buChar char="•"/>
            </a:pPr>
            <a:r>
              <a:rPr lang="is-IS" sz="1200" b="1" dirty="0">
                <a:solidFill>
                  <a:srgbClr val="FF0000"/>
                </a:solidFill>
              </a:rPr>
              <a:t>Please note: </a:t>
            </a:r>
            <a:r>
              <a:rPr lang="is-IS" sz="1200" dirty="0"/>
              <a:t>Assignments should be published at least 48 hrs. before an exam</a:t>
            </a:r>
          </a:p>
          <a:p>
            <a:pPr marL="342900" indent="-342900">
              <a:buFont typeface="Arial" panose="020B0604020202020204" pitchFamily="34" charset="0"/>
              <a:buChar char="•"/>
            </a:pPr>
            <a:r>
              <a:rPr lang="is-IS" sz="1800" b="1" u="sng" dirty="0">
                <a:solidFill>
                  <a:srgbClr val="FF0000"/>
                </a:solidFill>
              </a:rPr>
              <a:t>WARNING</a:t>
            </a:r>
            <a:r>
              <a:rPr lang="is-IS" sz="1800" dirty="0">
                <a:solidFill>
                  <a:srgbClr val="FF0000"/>
                </a:solidFill>
              </a:rPr>
              <a:t>:</a:t>
            </a:r>
            <a:r>
              <a:rPr lang="is-IS" sz="1800" dirty="0"/>
              <a:t> If you change the exam after it is published, you need to reconnect the assignment with DigiExam, remove the older one and instruct students to register for the new version of the exam.</a:t>
            </a:r>
          </a:p>
          <a:p>
            <a:pPr marL="342900" indent="-342900">
              <a:buFont typeface="Arial" panose="020B0604020202020204" pitchFamily="34" charset="0"/>
              <a:buChar char="•"/>
            </a:pPr>
            <a:r>
              <a:rPr lang="is-IS" sz="1800" b="1" dirty="0">
                <a:solidFill>
                  <a:srgbClr val="FF0000"/>
                </a:solidFill>
              </a:rPr>
              <a:t>Please remember: </a:t>
            </a:r>
            <a:r>
              <a:rPr lang="is-IS" sz="1800" dirty="0">
                <a:hlinkClick r:id="rId2"/>
              </a:rPr>
              <a:t>hide the assignment grades in Canvas. </a:t>
            </a:r>
            <a:endParaRPr lang="is-IS" sz="1800" b="1" dirty="0">
              <a:solidFill>
                <a:srgbClr val="FF0000"/>
              </a:solidFill>
            </a:endParaRPr>
          </a:p>
        </p:txBody>
      </p:sp>
      <p:pic>
        <p:nvPicPr>
          <p:cNvPr id="5" name="Picture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9814" y="1825625"/>
            <a:ext cx="4048654" cy="2700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01389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Canvas</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Start by logging into Canvas</a:t>
            </a:r>
          </a:p>
          <a:p>
            <a:pPr marL="342900" indent="-342900">
              <a:buFont typeface="Arial" panose="020B0604020202020204" pitchFamily="34" charset="0"/>
              <a:buChar char="•"/>
            </a:pPr>
            <a:r>
              <a:rPr lang="is-IS" sz="2000" dirty="0"/>
              <a:t>Locate the relevant course on your </a:t>
            </a:r>
            <a:r>
              <a:rPr lang="is-IS" sz="2000" i="1" dirty="0"/>
              <a:t>Dashboard</a:t>
            </a:r>
            <a:r>
              <a:rPr lang="is-IS" sz="2000" dirty="0"/>
              <a:t> or via </a:t>
            </a:r>
            <a:r>
              <a:rPr lang="is-IS" sz="2000" i="1" dirty="0"/>
              <a:t>Courses</a:t>
            </a:r>
          </a:p>
          <a:p>
            <a:pPr marL="342900" indent="-342900">
              <a:buFont typeface="Arial" panose="020B0604020202020204" pitchFamily="34" charset="0"/>
              <a:buChar char="•"/>
            </a:pPr>
            <a:r>
              <a:rPr lang="is-IS" sz="2000" dirty="0"/>
              <a:t>Select the course</a:t>
            </a:r>
          </a:p>
        </p:txBody>
      </p:sp>
      <p:pic>
        <p:nvPicPr>
          <p:cNvPr id="6" name="Picture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3" y="2652747"/>
            <a:ext cx="4905375" cy="2697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34646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Starting an exam</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06454" y="2817909"/>
            <a:ext cx="3041121" cy="1780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9814" y="1847010"/>
            <a:ext cx="3889098" cy="817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p:cNvSpPr txBox="1">
            <a:spLocks/>
          </p:cNvSpPr>
          <p:nvPr/>
        </p:nvSpPr>
        <p:spPr>
          <a:xfrm>
            <a:off x="900000" y="2362839"/>
            <a:ext cx="5559791" cy="4129401"/>
          </a:xfrm>
          <a:prstGeom prst="rect">
            <a:avLst/>
          </a:prstGeom>
        </p:spPr>
        <p:txBody>
          <a:bodyPr vert="horz" lIns="0" tIns="0" rIns="0" bIns="0" rtlCol="0">
            <a:noAutofit/>
          </a:bodyPr>
          <a:lst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0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0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is-IS" dirty="0"/>
          </a:p>
        </p:txBody>
      </p:sp>
      <p:sp>
        <p:nvSpPr>
          <p:cNvPr id="9" name="Content Placeholder 2"/>
          <p:cNvSpPr txBox="1">
            <a:spLocks/>
          </p:cNvSpPr>
          <p:nvPr/>
        </p:nvSpPr>
        <p:spPr>
          <a:xfrm>
            <a:off x="900000" y="1839818"/>
            <a:ext cx="5077467" cy="4797631"/>
          </a:xfrm>
          <a:prstGeom prst="rect">
            <a:avLst/>
          </a:prstGeom>
        </p:spPr>
        <p:txBody>
          <a:bodyPr vert="horz" lIns="0" tIns="0" rIns="0" bIns="0" rtlCol="0">
            <a:noAutofit/>
          </a:bodyPr>
          <a:lst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0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0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s-IS" dirty="0"/>
              <a:t>The exam is </a:t>
            </a:r>
            <a:r>
              <a:rPr lang="is-IS" b="1" u="sng" dirty="0">
                <a:solidFill>
                  <a:srgbClr val="FF0000"/>
                </a:solidFill>
              </a:rPr>
              <a:t>started manually </a:t>
            </a:r>
            <a:r>
              <a:rPr lang="is-IS" dirty="0"/>
              <a:t>from DigiExam</a:t>
            </a:r>
          </a:p>
          <a:p>
            <a:pPr marL="342900" indent="-342900">
              <a:buFont typeface="Arial" panose="020B0604020202020204" pitchFamily="34" charset="0"/>
              <a:buChar char="•"/>
            </a:pPr>
            <a:r>
              <a:rPr lang="is-IS" dirty="0"/>
              <a:t>Locate the assignment and click to open</a:t>
            </a:r>
          </a:p>
          <a:p>
            <a:pPr marL="342900" indent="-342900">
              <a:buFont typeface="Arial" panose="020B0604020202020204" pitchFamily="34" charset="0"/>
              <a:buChar char="•"/>
            </a:pPr>
            <a:r>
              <a:rPr lang="is-IS" dirty="0"/>
              <a:t>Click </a:t>
            </a:r>
            <a:r>
              <a:rPr lang="is-IS" i="1" dirty="0"/>
              <a:t>Start exam </a:t>
            </a:r>
            <a:r>
              <a:rPr lang="is-IS" dirty="0"/>
              <a:t>in DigiExam</a:t>
            </a:r>
          </a:p>
          <a:p>
            <a:pPr marL="558900" lvl="1" indent="-342900">
              <a:buFont typeface="Arial" panose="020B0604020202020204" pitchFamily="34" charset="0"/>
              <a:buChar char="•"/>
            </a:pPr>
            <a:r>
              <a:rPr lang="is-IS" sz="1400" dirty="0"/>
              <a:t>You are transferred to the DigiExam webpage</a:t>
            </a:r>
            <a:endParaRPr lang="is-IS" dirty="0"/>
          </a:p>
          <a:p>
            <a:pPr marL="342900" indent="-342900">
              <a:buFont typeface="Arial" panose="020B0604020202020204" pitchFamily="34" charset="0"/>
              <a:buChar char="•"/>
            </a:pPr>
            <a:r>
              <a:rPr lang="is-IS" dirty="0"/>
              <a:t>Click the dropdown arrow next to </a:t>
            </a:r>
            <a:r>
              <a:rPr lang="is-IS" i="1" dirty="0"/>
              <a:t>Monitor</a:t>
            </a:r>
            <a:r>
              <a:rPr lang="is-IS" dirty="0"/>
              <a:t> and select </a:t>
            </a:r>
            <a:r>
              <a:rPr lang="is-IS" i="1" dirty="0"/>
              <a:t>Start now</a:t>
            </a:r>
          </a:p>
          <a:p>
            <a:pPr marL="558900" lvl="1" indent="-342900">
              <a:buFont typeface="Arial" panose="020B0604020202020204" pitchFamily="34" charset="0"/>
              <a:buChar char="•"/>
            </a:pPr>
            <a:r>
              <a:rPr lang="is-IS" sz="1400" dirty="0"/>
              <a:t>You can also click on the exam and view registered students. At the bottom of this page, you also have the option to start the exam</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7230" y="4751260"/>
            <a:ext cx="4211858" cy="1496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26387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447" y="5241773"/>
            <a:ext cx="2887641" cy="10238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is-IS" dirty="0"/>
              <a:t>Monitoring and ending exam</a:t>
            </a:r>
          </a:p>
        </p:txBody>
      </p:sp>
      <p:sp>
        <p:nvSpPr>
          <p:cNvPr id="3" name="Content Placeholder 2"/>
          <p:cNvSpPr>
            <a:spLocks noGrp="1"/>
          </p:cNvSpPr>
          <p:nvPr>
            <p:ph sz="half" idx="1"/>
          </p:nvPr>
        </p:nvSpPr>
        <p:spPr>
          <a:xfrm>
            <a:off x="900000" y="1825625"/>
            <a:ext cx="5136733" cy="4351338"/>
          </a:xfrm>
        </p:spPr>
        <p:txBody>
          <a:bodyPr/>
          <a:lstStyle/>
          <a:p>
            <a:pPr marL="342900" indent="-342900">
              <a:buFont typeface="Arial" panose="020B0604020202020204" pitchFamily="34" charset="0"/>
              <a:buChar char="•"/>
            </a:pPr>
            <a:r>
              <a:rPr lang="is-IS" sz="1800" b="1" dirty="0">
                <a:solidFill>
                  <a:srgbClr val="FF0000"/>
                </a:solidFill>
              </a:rPr>
              <a:t>IMPORTANT: </a:t>
            </a:r>
            <a:r>
              <a:rPr lang="is-IS" sz="1800" dirty="0"/>
              <a:t>You should download the offline exam file to a USB drive in case students get locked out by mistake or lose connection to the wifi. This is only an issue if you lock the program. </a:t>
            </a:r>
            <a:r>
              <a:rPr lang="is-IS" sz="1800" b="1" dirty="0"/>
              <a:t>If this happens, contact IT.</a:t>
            </a:r>
          </a:p>
          <a:p>
            <a:pPr marL="342900" indent="-342900">
              <a:buFont typeface="Arial" panose="020B0604020202020204" pitchFamily="34" charset="0"/>
              <a:buChar char="•"/>
            </a:pPr>
            <a:r>
              <a:rPr lang="is-IS" sz="1800" dirty="0"/>
              <a:t>When you click the ongoing exam, you can view which students have turned in their exam and when. You can also view when they started the exam.</a:t>
            </a:r>
          </a:p>
          <a:p>
            <a:pPr marL="342900" indent="-342900">
              <a:buFont typeface="Arial" panose="020B0604020202020204" pitchFamily="34" charset="0"/>
              <a:buChar char="•"/>
            </a:pPr>
            <a:r>
              <a:rPr lang="is-IS" sz="1800" dirty="0"/>
              <a:t>Click </a:t>
            </a:r>
            <a:r>
              <a:rPr lang="is-IS" sz="1800" i="1" dirty="0"/>
              <a:t>End exam </a:t>
            </a:r>
            <a:r>
              <a:rPr lang="is-IS" sz="1800" dirty="0"/>
              <a:t>to end</a:t>
            </a:r>
          </a:p>
          <a:p>
            <a:pPr marL="342900" indent="-342900">
              <a:buFont typeface="Arial" panose="020B0604020202020204" pitchFamily="34" charset="0"/>
              <a:buChar char="•"/>
            </a:pPr>
            <a:r>
              <a:rPr lang="is-IS" sz="1800" dirty="0"/>
              <a:t>Confirm you want to end the exam by clicking the green button which says </a:t>
            </a:r>
            <a:r>
              <a:rPr lang="is-IS" sz="1800" i="1" dirty="0"/>
              <a:t>Yes, end the exam</a:t>
            </a:r>
          </a:p>
        </p:txBody>
      </p:sp>
      <p:pic>
        <p:nvPicPr>
          <p:cNvPr id="5" name="Picture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19813" y="1825625"/>
            <a:ext cx="3347593" cy="1442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7942" y="3447958"/>
            <a:ext cx="4111191" cy="16139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5174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1601" y="3905465"/>
            <a:ext cx="4038600" cy="2408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is-IS" dirty="0"/>
              <a:t>Grading</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24211" y="2787894"/>
            <a:ext cx="4473998" cy="1022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24211" y="1843320"/>
            <a:ext cx="4473998" cy="849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p:cNvSpPr txBox="1">
            <a:spLocks/>
          </p:cNvSpPr>
          <p:nvPr/>
        </p:nvSpPr>
        <p:spPr>
          <a:xfrm>
            <a:off x="900000" y="2362839"/>
            <a:ext cx="5559791" cy="4129401"/>
          </a:xfrm>
          <a:prstGeom prst="rect">
            <a:avLst/>
          </a:prstGeom>
        </p:spPr>
        <p:txBody>
          <a:bodyPr vert="horz" lIns="0" tIns="0" rIns="0" bIns="0" rtlCol="0">
            <a:noAutofit/>
          </a:bodyPr>
          <a:lst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0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0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is-IS" dirty="0"/>
          </a:p>
        </p:txBody>
      </p:sp>
      <p:sp>
        <p:nvSpPr>
          <p:cNvPr id="9" name="Content Placeholder 2"/>
          <p:cNvSpPr txBox="1">
            <a:spLocks/>
          </p:cNvSpPr>
          <p:nvPr/>
        </p:nvSpPr>
        <p:spPr>
          <a:xfrm>
            <a:off x="900000" y="1840764"/>
            <a:ext cx="5159488" cy="4129401"/>
          </a:xfrm>
          <a:prstGeom prst="rect">
            <a:avLst/>
          </a:prstGeom>
        </p:spPr>
        <p:txBody>
          <a:bodyPr vert="horz" lIns="0" tIns="0" rIns="0" bIns="0" rtlCol="0">
            <a:noAutofit/>
          </a:bodyPr>
          <a:lstStyle>
            <a:lvl1pPr marL="0" indent="0" algn="l" defTabSz="914400" rtl="0" eaLnBrk="1" fontAlgn="t" latinLnBrk="0" hangingPunct="1">
              <a:lnSpc>
                <a:spcPct val="110000"/>
              </a:lnSpc>
              <a:spcBef>
                <a:spcPts val="800"/>
              </a:spcBef>
              <a:spcAft>
                <a:spcPts val="600"/>
              </a:spcAft>
              <a:buClr>
                <a:schemeClr val="accent1"/>
              </a:buClr>
              <a:buSzPct val="90000"/>
              <a:buFont typeface="Arial" charset="0"/>
              <a:buNone/>
              <a:defRPr sz="2000" kern="1200">
                <a:solidFill>
                  <a:schemeClr val="tx1"/>
                </a:solidFill>
                <a:latin typeface="Arial" charset="0"/>
                <a:ea typeface="Arial" charset="0"/>
                <a:cs typeface="Arial" charset="0"/>
              </a:defRPr>
            </a:lvl1pPr>
            <a:lvl2pPr marL="216000" indent="-216000" algn="l" defTabSz="914400" rtl="0" eaLnBrk="1" latinLnBrk="0" hangingPunct="1">
              <a:lnSpc>
                <a:spcPct val="90000"/>
              </a:lnSpc>
              <a:spcBef>
                <a:spcPts val="600"/>
              </a:spcBef>
              <a:spcAft>
                <a:spcPts val="200"/>
              </a:spcAft>
              <a:buClr>
                <a:schemeClr val="accent1"/>
              </a:buClr>
              <a:buSzPct val="90000"/>
              <a:buFont typeface="Arial"/>
              <a:buChar char="•"/>
              <a:tabLst/>
              <a:defRPr sz="2000" kern="1200">
                <a:solidFill>
                  <a:schemeClr val="tx1"/>
                </a:solidFill>
                <a:latin typeface="Arial" charset="0"/>
                <a:ea typeface="Arial" charset="0"/>
                <a:cs typeface="Arial" charset="0"/>
              </a:defRPr>
            </a:lvl2pPr>
            <a:lvl3pPr marL="450850" indent="-184150" algn="l" defTabSz="914400" rtl="0" eaLnBrk="1" latinLnBrk="0" hangingPunct="1">
              <a:lnSpc>
                <a:spcPct val="90000"/>
              </a:lnSpc>
              <a:spcBef>
                <a:spcPts val="300"/>
              </a:spcBef>
              <a:spcAft>
                <a:spcPts val="200"/>
              </a:spcAft>
              <a:buFont typeface=".AppleSystemUIFont" charset="-120"/>
              <a:buChar char="-"/>
              <a:tabLst/>
              <a:defRPr sz="1800" kern="1200">
                <a:solidFill>
                  <a:schemeClr val="tx1"/>
                </a:solidFill>
                <a:latin typeface="Arial" charset="0"/>
                <a:ea typeface="Arial" charset="0"/>
                <a:cs typeface="Arial" charset="0"/>
              </a:defRPr>
            </a:lvl3pPr>
            <a:lvl4pPr marL="717550" indent="-184150" algn="l" defTabSz="914400" rtl="0" eaLnBrk="1" latinLnBrk="0" hangingPunct="1">
              <a:lnSpc>
                <a:spcPct val="90000"/>
              </a:lnSpc>
              <a:spcBef>
                <a:spcPts val="300"/>
              </a:spcBef>
              <a:spcAft>
                <a:spcPts val="200"/>
              </a:spcAft>
              <a:buSzPct val="80000"/>
              <a:buFont typeface="Arial"/>
              <a:buChar char="•"/>
              <a:tabLst/>
              <a:defRPr sz="1600" kern="1200">
                <a:solidFill>
                  <a:schemeClr val="tx1"/>
                </a:solidFill>
                <a:latin typeface="Arial" charset="0"/>
                <a:ea typeface="Arial" charset="0"/>
                <a:cs typeface="Arial" charset="0"/>
              </a:defRPr>
            </a:lvl4pPr>
            <a:lvl5pPr marL="0" indent="0" algn="l" defTabSz="914400" rtl="0" eaLnBrk="1" latinLnBrk="0" hangingPunct="1">
              <a:lnSpc>
                <a:spcPct val="90000"/>
              </a:lnSpc>
              <a:spcBef>
                <a:spcPts val="1500"/>
              </a:spcBef>
              <a:spcAft>
                <a:spcPts val="300"/>
              </a:spcAft>
              <a:buFont typeface="Arial"/>
              <a:buNone/>
              <a:tabLst/>
              <a:defRPr sz="2400" b="1"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is-IS" dirty="0"/>
              <a:t>In the tab </a:t>
            </a:r>
            <a:r>
              <a:rPr lang="is-IS" i="1" dirty="0"/>
              <a:t>Ungraded</a:t>
            </a:r>
            <a:r>
              <a:rPr lang="is-IS" dirty="0"/>
              <a:t>, click </a:t>
            </a:r>
            <a:r>
              <a:rPr lang="is-IS" i="1" dirty="0"/>
              <a:t>Grade</a:t>
            </a:r>
            <a:r>
              <a:rPr lang="is-IS" dirty="0"/>
              <a:t> to start grading the exam</a:t>
            </a:r>
          </a:p>
          <a:p>
            <a:pPr marL="342900" indent="-342900">
              <a:buFont typeface="Arial" panose="020B0604020202020204" pitchFamily="34" charset="0"/>
              <a:buChar char="•"/>
            </a:pPr>
            <a:r>
              <a:rPr lang="is-IS" dirty="0"/>
              <a:t>Click </a:t>
            </a:r>
            <a:r>
              <a:rPr lang="is-IS" i="1" dirty="0"/>
              <a:t>Continue grading </a:t>
            </a:r>
            <a:r>
              <a:rPr lang="is-IS" dirty="0"/>
              <a:t>to open the exam and begin grading</a:t>
            </a:r>
          </a:p>
          <a:p>
            <a:pPr marL="342900" indent="-342900">
              <a:buFont typeface="Arial" panose="020B0604020202020204" pitchFamily="34" charset="0"/>
              <a:buChar char="•"/>
            </a:pPr>
            <a:r>
              <a:rPr lang="is-IS" dirty="0"/>
              <a:t>When you have finished grading, click </a:t>
            </a:r>
            <a:r>
              <a:rPr lang="is-IS" i="1" dirty="0"/>
              <a:t>Save and close</a:t>
            </a:r>
          </a:p>
          <a:p>
            <a:pPr marL="558900" lvl="1" indent="-342900">
              <a:buFont typeface="Arial" panose="020B0604020202020204" pitchFamily="34" charset="0"/>
              <a:buChar char="•"/>
            </a:pPr>
            <a:r>
              <a:rPr lang="is-IS" sz="1400" dirty="0"/>
              <a:t>Even though the grading work may not be finished, you can take a break from grading and continue later</a:t>
            </a:r>
          </a:p>
        </p:txBody>
      </p:sp>
    </p:spTree>
    <p:extLst>
      <p:ext uri="{BB962C8B-B14F-4D97-AF65-F5344CB8AC3E}">
        <p14:creationId xmlns:p14="http://schemas.microsoft.com/office/powerpoint/2010/main" val="20725537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Publishing grades</a:t>
            </a:r>
          </a:p>
        </p:txBody>
      </p:sp>
      <p:sp>
        <p:nvSpPr>
          <p:cNvPr id="3" name="Content Placeholder 2"/>
          <p:cNvSpPr>
            <a:spLocks noGrp="1"/>
          </p:cNvSpPr>
          <p:nvPr>
            <p:ph sz="half" idx="1"/>
          </p:nvPr>
        </p:nvSpPr>
        <p:spPr>
          <a:xfrm>
            <a:off x="900000" y="1825624"/>
            <a:ext cx="4904509" cy="4654003"/>
          </a:xfrm>
        </p:spPr>
        <p:txBody>
          <a:bodyPr/>
          <a:lstStyle/>
          <a:p>
            <a:pPr marL="342900" indent="-342900">
              <a:buFont typeface="Arial" panose="020B0604020202020204" pitchFamily="34" charset="0"/>
              <a:buChar char="•"/>
            </a:pPr>
            <a:r>
              <a:rPr lang="is-IS" sz="2000" dirty="0"/>
              <a:t>Click </a:t>
            </a:r>
            <a:r>
              <a:rPr lang="is-IS" sz="2000" i="1" dirty="0"/>
              <a:t>Publish</a:t>
            </a:r>
            <a:r>
              <a:rPr lang="is-IS" sz="2000" dirty="0"/>
              <a:t> to export grades to Canvas</a:t>
            </a:r>
          </a:p>
          <a:p>
            <a:pPr marL="342900" indent="-342900">
              <a:buFont typeface="Arial" panose="020B0604020202020204" pitchFamily="34" charset="0"/>
              <a:buChar char="•"/>
            </a:pPr>
            <a:r>
              <a:rPr lang="is-IS" sz="2000" b="1" dirty="0">
                <a:solidFill>
                  <a:srgbClr val="FF0000"/>
                </a:solidFill>
              </a:rPr>
              <a:t>IMPORTANT: </a:t>
            </a:r>
            <a:r>
              <a:rPr lang="is-IS" sz="2000" dirty="0"/>
              <a:t>During final exams, uncheck all Parts of the exam</a:t>
            </a:r>
          </a:p>
          <a:p>
            <a:pPr marL="558900" lvl="1" indent="-342900">
              <a:buFont typeface="Arial" panose="020B0604020202020204" pitchFamily="34" charset="0"/>
              <a:buChar char="•"/>
            </a:pPr>
            <a:r>
              <a:rPr lang="is-IS" sz="1400" dirty="0"/>
              <a:t>If parts are checked, students can see their grade, questions, answers and teachers feedback on the DigiExam webpage </a:t>
            </a:r>
          </a:p>
          <a:p>
            <a:pPr marL="558900" lvl="1" indent="-342900">
              <a:buFont typeface="Arial" panose="020B0604020202020204" pitchFamily="34" charset="0"/>
              <a:buChar char="•"/>
            </a:pPr>
            <a:r>
              <a:rPr lang="is-IS" sz="1400" dirty="0"/>
              <a:t>This option is very useful when showing the exams to students as part of the feedback process</a:t>
            </a:r>
          </a:p>
          <a:p>
            <a:pPr marL="342900" indent="-342900">
              <a:buFont typeface="Arial" panose="020B0604020202020204" pitchFamily="34" charset="0"/>
              <a:buChar char="•"/>
            </a:pPr>
            <a:r>
              <a:rPr lang="is-IS" sz="1600" dirty="0"/>
              <a:t> </a:t>
            </a:r>
            <a:r>
              <a:rPr lang="is-IS" dirty="0"/>
              <a:t>To export grades from DigiExam to Canvas you </a:t>
            </a:r>
            <a:r>
              <a:rPr lang="is-IS" b="1" u="sng" dirty="0">
                <a:solidFill>
                  <a:srgbClr val="FF0000"/>
                </a:solidFill>
              </a:rPr>
              <a:t>MUST</a:t>
            </a:r>
            <a:r>
              <a:rPr lang="is-IS" dirty="0"/>
              <a:t> check:</a:t>
            </a:r>
            <a:br>
              <a:rPr lang="is-IS" dirty="0"/>
            </a:br>
            <a:r>
              <a:rPr lang="en-US" sz="1600" i="1" dirty="0"/>
              <a:t>Send your students' published grades and feedback to your LMS</a:t>
            </a:r>
          </a:p>
          <a:p>
            <a:pPr marL="342900" indent="-342900">
              <a:buFont typeface="Arial" panose="020B0604020202020204" pitchFamily="34" charset="0"/>
              <a:buChar char="•"/>
            </a:pPr>
            <a:r>
              <a:rPr lang="is-IS" sz="2000" dirty="0"/>
              <a:t>Click </a:t>
            </a:r>
            <a:r>
              <a:rPr lang="is-IS" sz="2000" i="1" dirty="0"/>
              <a:t>Publish results </a:t>
            </a:r>
            <a:r>
              <a:rPr lang="is-IS" sz="2000" dirty="0"/>
              <a:t>to export grades</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4" y="1825626"/>
            <a:ext cx="3887786" cy="16557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979" y="3675521"/>
            <a:ext cx="3937109" cy="2698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6435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5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Canvas to DigiExam</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Locate DigiExam in the navigator on the left</a:t>
            </a:r>
          </a:p>
          <a:p>
            <a:pPr marL="342900" indent="-342900">
              <a:buFont typeface="Arial" panose="020B0604020202020204" pitchFamily="34" charset="0"/>
              <a:buChar char="•"/>
            </a:pPr>
            <a:r>
              <a:rPr lang="is-IS" sz="2000" dirty="0"/>
              <a:t>Click the green button to run DigiExam</a:t>
            </a:r>
          </a:p>
          <a:p>
            <a:pPr marL="342900" indent="-342900">
              <a:buFont typeface="Arial" panose="020B0604020202020204" pitchFamily="34" charset="0"/>
              <a:buChar char="•"/>
            </a:pPr>
            <a:r>
              <a:rPr lang="is-IS" sz="2000" dirty="0"/>
              <a:t>You should be signed in automaticlly</a:t>
            </a:r>
          </a:p>
          <a:p>
            <a:pPr marL="558900" lvl="1" indent="-342900">
              <a:buFont typeface="Arial" panose="020B0604020202020204" pitchFamily="34" charset="0"/>
              <a:buChar char="•"/>
            </a:pPr>
            <a:r>
              <a:rPr lang="is-IS" sz="1400" b="1" dirty="0">
                <a:solidFill>
                  <a:srgbClr val="FF0000"/>
                </a:solidFill>
              </a:rPr>
              <a:t>If you are not logged in automatically, </a:t>
            </a:r>
            <a:r>
              <a:rPr lang="is-IS" sz="1400" b="1" i="1" u="sng" dirty="0">
                <a:solidFill>
                  <a:srgbClr val="FF0000"/>
                </a:solidFill>
              </a:rPr>
              <a:t>do not create an account</a:t>
            </a:r>
            <a:r>
              <a:rPr lang="is-IS" sz="1400" b="1" dirty="0">
                <a:solidFill>
                  <a:srgbClr val="FF0000"/>
                </a:solidFill>
              </a:rPr>
              <a:t>. Please contact IT – help@ru.is</a:t>
            </a:r>
          </a:p>
        </p:txBody>
      </p:sp>
      <p:pic>
        <p:nvPicPr>
          <p:cNvPr id="6" name="Picture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19813" y="2815407"/>
            <a:ext cx="4905375" cy="2371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1985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s-IS" dirty="0"/>
              <a:t>Creating an exam</a:t>
            </a:r>
          </a:p>
        </p:txBody>
      </p:sp>
      <p:sp>
        <p:nvSpPr>
          <p:cNvPr id="5" name="Content Placeholder 4"/>
          <p:cNvSpPr>
            <a:spLocks noGrp="1"/>
          </p:cNvSpPr>
          <p:nvPr>
            <p:ph sz="half" idx="1"/>
          </p:nvPr>
        </p:nvSpPr>
        <p:spPr/>
        <p:txBody>
          <a:bodyPr/>
          <a:lstStyle/>
          <a:p>
            <a:pPr marL="342900" indent="-342900">
              <a:buFont typeface="Arial" panose="020B0604020202020204" pitchFamily="34" charset="0"/>
              <a:buChar char="•"/>
            </a:pPr>
            <a:r>
              <a:rPr lang="is-IS" sz="2000" dirty="0"/>
              <a:t>This is your view when you are logged in</a:t>
            </a:r>
          </a:p>
          <a:p>
            <a:pPr marL="342900" indent="-342900">
              <a:buFont typeface="Arial" panose="020B0604020202020204" pitchFamily="34" charset="0"/>
              <a:buChar char="•"/>
            </a:pPr>
            <a:r>
              <a:rPr lang="is-IS" sz="2000" dirty="0"/>
              <a:t>Click the green button to create a new exam</a:t>
            </a:r>
          </a:p>
          <a:p>
            <a:pPr marL="342900" indent="-342900">
              <a:buFont typeface="Arial" panose="020B0604020202020204" pitchFamily="34" charset="0"/>
              <a:buChar char="•"/>
            </a:pPr>
            <a:r>
              <a:rPr lang="is-IS" sz="2000" b="1" dirty="0">
                <a:solidFill>
                  <a:srgbClr val="FF0000"/>
                </a:solidFill>
              </a:rPr>
              <a:t>Please remember:</a:t>
            </a:r>
          </a:p>
          <a:p>
            <a:pPr marL="558900" lvl="1" indent="-342900">
              <a:buFont typeface="Arial" panose="020B0604020202020204" pitchFamily="34" charset="0"/>
              <a:buChar char="•"/>
            </a:pPr>
            <a:r>
              <a:rPr lang="is-IS" sz="1800" dirty="0"/>
              <a:t>all of your exams should be 100 points</a:t>
            </a:r>
          </a:p>
          <a:p>
            <a:pPr marL="558900" lvl="1" indent="-342900">
              <a:buFont typeface="Arial" panose="020B0604020202020204" pitchFamily="34" charset="0"/>
              <a:buChar char="•"/>
            </a:pPr>
            <a:r>
              <a:rPr lang="is-IS" sz="1800" dirty="0"/>
              <a:t>the weight of each question has to be calculated accordingly by assigning points value per question</a:t>
            </a:r>
            <a:endParaRPr lang="is-IS" sz="1800" b="1" dirty="0">
              <a:solidFill>
                <a:srgbClr val="FF0000"/>
              </a:solidFill>
            </a:endParaRPr>
          </a:p>
        </p:txBody>
      </p:sp>
      <p:pic>
        <p:nvPicPr>
          <p:cNvPr id="16" name="Picture Placeholder 1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70337" y="1825625"/>
            <a:ext cx="4004326"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537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Exam settings</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The following areas </a:t>
            </a:r>
            <a:r>
              <a:rPr lang="is-IS" sz="2000" b="1" u="sng" dirty="0">
                <a:solidFill>
                  <a:srgbClr val="FF0000"/>
                </a:solidFill>
              </a:rPr>
              <a:t>must be </a:t>
            </a:r>
            <a:r>
              <a:rPr lang="is-IS" sz="2000" dirty="0"/>
              <a:t>filled in</a:t>
            </a:r>
          </a:p>
          <a:p>
            <a:pPr marL="558900" lvl="1" indent="-342900">
              <a:buFont typeface="Arial" panose="020B0604020202020204" pitchFamily="34" charset="0"/>
              <a:buChar char="•"/>
            </a:pPr>
            <a:r>
              <a:rPr lang="is-IS" sz="1400" dirty="0"/>
              <a:t>Title: course name</a:t>
            </a:r>
          </a:p>
          <a:p>
            <a:pPr marL="558900" lvl="1" indent="-342900">
              <a:buFont typeface="Arial" panose="020B0604020202020204" pitchFamily="34" charset="0"/>
              <a:buChar char="•"/>
            </a:pPr>
            <a:r>
              <a:rPr lang="is-IS" sz="1400" dirty="0"/>
              <a:t>Subject: exam type (final exam, repeat exam etc.)</a:t>
            </a:r>
          </a:p>
          <a:p>
            <a:pPr marL="558900" lvl="1" indent="-342900">
              <a:buFont typeface="Arial" panose="020B0604020202020204" pitchFamily="34" charset="0"/>
              <a:buChar char="•"/>
            </a:pPr>
            <a:r>
              <a:rPr lang="is-IS" sz="1400" dirty="0"/>
              <a:t>Public exam description: description and instructions to students</a:t>
            </a:r>
          </a:p>
          <a:p>
            <a:pPr marL="558900" lvl="1" indent="-342900">
              <a:buFont typeface="Arial" panose="020B0604020202020204" pitchFamily="34" charset="0"/>
              <a:buChar char="•"/>
            </a:pPr>
            <a:r>
              <a:rPr lang="is-IS" sz="1400" dirty="0"/>
              <a:t>Click the image icon on the top left in the text area to insert image</a:t>
            </a:r>
          </a:p>
          <a:p>
            <a:pPr marL="558900" lvl="1" indent="-342900">
              <a:buFont typeface="Arial" panose="020B0604020202020204" pitchFamily="34" charset="0"/>
              <a:buChar char="•"/>
            </a:pPr>
            <a:endParaRPr lang="is-IS" sz="1200" dirty="0"/>
          </a:p>
          <a:p>
            <a:pPr marL="342900" indent="-342900">
              <a:buFont typeface="Arial" panose="020B0604020202020204" pitchFamily="34" charset="0"/>
              <a:buChar char="•"/>
            </a:pPr>
            <a:r>
              <a:rPr lang="is-IS" sz="2000" dirty="0"/>
              <a:t>Add question</a:t>
            </a:r>
          </a:p>
          <a:p>
            <a:pPr marL="558900" lvl="1" indent="-342900">
              <a:buFont typeface="Arial" panose="020B0604020202020204" pitchFamily="34" charset="0"/>
              <a:buChar char="•"/>
            </a:pPr>
            <a:r>
              <a:rPr lang="is-IS" sz="1400" dirty="0"/>
              <a:t>Text question (select this for Essay submission)</a:t>
            </a:r>
          </a:p>
          <a:p>
            <a:pPr marL="558900" lvl="1" indent="-342900">
              <a:buFont typeface="Arial" panose="020B0604020202020204" pitchFamily="34" charset="0"/>
              <a:buChar char="•"/>
            </a:pPr>
            <a:r>
              <a:rPr lang="is-IS" sz="1400" dirty="0"/>
              <a:t>Multiple choice question</a:t>
            </a:r>
          </a:p>
          <a:p>
            <a:pPr marL="558900" lvl="1" indent="-342900">
              <a:buFont typeface="Arial" panose="020B0604020202020204" pitchFamily="34" charset="0"/>
              <a:buChar char="•"/>
            </a:pPr>
            <a:r>
              <a:rPr lang="is-IS" sz="1400" dirty="0"/>
              <a:t>Multiple response question</a:t>
            </a:r>
          </a:p>
          <a:p>
            <a:pPr marL="558900" lvl="1" indent="-342900">
              <a:buFont typeface="Arial" panose="020B0604020202020204" pitchFamily="34" charset="0"/>
              <a:buChar char="•"/>
            </a:pPr>
            <a:r>
              <a:rPr lang="is-IS" sz="1400" dirty="0"/>
              <a:t>Word gap question</a:t>
            </a:r>
          </a:p>
          <a:p>
            <a:pPr marL="558900" lvl="1" indent="-342900">
              <a:buFont typeface="Arial" panose="020B0604020202020204" pitchFamily="34" charset="0"/>
              <a:buChar char="•"/>
            </a:pPr>
            <a:r>
              <a:rPr lang="is-IS" sz="1400" dirty="0"/>
              <a:t>Copy last question</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9535" y="1825625"/>
            <a:ext cx="3430559" cy="1974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9535" y="4248388"/>
            <a:ext cx="1109063" cy="1460717"/>
          </a:xfrm>
          <a:prstGeom prst="rect">
            <a:avLst/>
          </a:prstGeom>
        </p:spPr>
      </p:pic>
    </p:spTree>
    <p:extLst>
      <p:ext uri="{BB962C8B-B14F-4D97-AF65-F5344CB8AC3E}">
        <p14:creationId xmlns:p14="http://schemas.microsoft.com/office/powerpoint/2010/main" val="1679910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General exam settings</a:t>
            </a:r>
          </a:p>
        </p:txBody>
      </p:sp>
      <p:sp>
        <p:nvSpPr>
          <p:cNvPr id="3" name="Content Placeholder 2"/>
          <p:cNvSpPr>
            <a:spLocks noGrp="1"/>
          </p:cNvSpPr>
          <p:nvPr>
            <p:ph sz="half" idx="1"/>
          </p:nvPr>
        </p:nvSpPr>
        <p:spPr>
          <a:xfrm>
            <a:off x="900000" y="1825624"/>
            <a:ext cx="5382559" cy="5032375"/>
          </a:xfrm>
        </p:spPr>
        <p:txBody>
          <a:bodyPr/>
          <a:lstStyle/>
          <a:p>
            <a:pPr marL="558900" lvl="1" indent="-342900">
              <a:buClr>
                <a:srgbClr val="D60045"/>
              </a:buClr>
              <a:buFont typeface="Arial" panose="020B0604020202020204" pitchFamily="34" charset="0"/>
              <a:buChar char="•"/>
            </a:pPr>
            <a:r>
              <a:rPr lang="is-IS" dirty="0"/>
              <a:t>All exams are set to Score based grading</a:t>
            </a:r>
          </a:p>
          <a:p>
            <a:pPr marL="558900" lvl="1" indent="-342900">
              <a:buClr>
                <a:srgbClr val="D60045"/>
              </a:buClr>
              <a:buFont typeface="Arial" panose="020B0604020202020204" pitchFamily="34" charset="0"/>
              <a:buChar char="•"/>
            </a:pPr>
            <a:r>
              <a:rPr lang="is-IS" dirty="0"/>
              <a:t>Student computer lockdown</a:t>
            </a:r>
          </a:p>
          <a:p>
            <a:pPr marL="793750" lvl="2" indent="-342900">
              <a:buClr>
                <a:srgbClr val="D60045"/>
              </a:buClr>
              <a:buFont typeface="Arial" panose="020B0604020202020204" pitchFamily="34" charset="0"/>
              <a:buChar char="•"/>
            </a:pPr>
            <a:r>
              <a:rPr lang="is-IS" sz="1400" b="1" dirty="0"/>
              <a:t>On</a:t>
            </a:r>
            <a:r>
              <a:rPr lang="is-IS" sz="1400" dirty="0"/>
              <a:t> – students are locked in the DigiExam program. </a:t>
            </a:r>
            <a:r>
              <a:rPr lang="is-IS" sz="1400" dirty="0">
                <a:solidFill>
                  <a:srgbClr val="FF0000"/>
                </a:solidFill>
              </a:rPr>
              <a:t>We strongly recommend that you do </a:t>
            </a:r>
            <a:r>
              <a:rPr lang="is-IS" sz="1400" b="1" u="sng" dirty="0">
                <a:solidFill>
                  <a:srgbClr val="FF0000"/>
                </a:solidFill>
              </a:rPr>
              <a:t>NOT</a:t>
            </a:r>
            <a:r>
              <a:rPr lang="is-IS" sz="1400" dirty="0">
                <a:solidFill>
                  <a:srgbClr val="FF0000"/>
                </a:solidFill>
              </a:rPr>
              <a:t> lock for home exams as it creates difficulties if students accidentaly get locked out of the exam or lose wifi connection</a:t>
            </a:r>
          </a:p>
          <a:p>
            <a:pPr marL="793750" lvl="2" indent="-342900">
              <a:buClr>
                <a:srgbClr val="D60045"/>
              </a:buClr>
              <a:buFont typeface="Arial" panose="020B0604020202020204" pitchFamily="34" charset="0"/>
              <a:buChar char="•"/>
            </a:pPr>
            <a:r>
              <a:rPr lang="is-IS" sz="1400" b="1" dirty="0"/>
              <a:t>Off</a:t>
            </a:r>
            <a:r>
              <a:rPr lang="is-IS" sz="1400" dirty="0"/>
              <a:t> – students can access data on the computer and internet. You have the option to prevent or allow students to copy and paste from other applications.</a:t>
            </a:r>
          </a:p>
          <a:p>
            <a:pPr marL="558900" lvl="1" indent="-342900">
              <a:buClr>
                <a:srgbClr val="D60045"/>
              </a:buClr>
              <a:buFont typeface="Arial" panose="020B0604020202020204" pitchFamily="34" charset="0"/>
              <a:buChar char="•"/>
            </a:pPr>
            <a:r>
              <a:rPr lang="is-IS" dirty="0"/>
              <a:t>Time limit</a:t>
            </a:r>
          </a:p>
          <a:p>
            <a:pPr marL="793750" lvl="2" indent="-342900">
              <a:buClr>
                <a:srgbClr val="D60045"/>
              </a:buClr>
              <a:buFont typeface="Arial" panose="020B0604020202020204" pitchFamily="34" charset="0"/>
              <a:buChar char="•"/>
            </a:pPr>
            <a:r>
              <a:rPr lang="is-IS" sz="1400" dirty="0"/>
              <a:t>Set the length of the the exam. The exam is automatically handed in at the end of the given time</a:t>
            </a:r>
          </a:p>
          <a:p>
            <a:pPr marL="558900" lvl="1" indent="-342900">
              <a:buClr>
                <a:srgbClr val="D60045"/>
              </a:buClr>
              <a:buFont typeface="Arial" panose="020B0604020202020204" pitchFamily="34" charset="0"/>
              <a:buChar char="•"/>
            </a:pPr>
            <a:r>
              <a:rPr lang="is-IS" dirty="0"/>
              <a:t>Other options</a:t>
            </a:r>
          </a:p>
          <a:p>
            <a:pPr marL="793750" lvl="2" indent="-342900">
              <a:buClr>
                <a:srgbClr val="D60045"/>
              </a:buClr>
              <a:buFont typeface="Arial" panose="020B0604020202020204" pitchFamily="34" charset="0"/>
              <a:buChar char="•"/>
            </a:pPr>
            <a:r>
              <a:rPr lang="is-IS" sz="1400" dirty="0"/>
              <a:t>Remote Proctoring – Used only in very rare cases and always consult Teaching Affairs beforehand</a:t>
            </a:r>
          </a:p>
          <a:p>
            <a:pPr marL="793750" lvl="2" indent="-342900">
              <a:buClr>
                <a:srgbClr val="D60045"/>
              </a:buClr>
              <a:buFont typeface="Arial" panose="020B0604020202020204" pitchFamily="34" charset="0"/>
              <a:buChar char="•"/>
            </a:pPr>
            <a:r>
              <a:rPr lang="is-IS" sz="1400" dirty="0"/>
              <a:t>Anonymous exam</a:t>
            </a:r>
          </a:p>
          <a:p>
            <a:pPr marL="793750" lvl="2" indent="-342900">
              <a:buClr>
                <a:srgbClr val="D60045"/>
              </a:buClr>
              <a:buFont typeface="Arial" panose="020B0604020202020204" pitchFamily="34" charset="0"/>
              <a:buChar char="•"/>
            </a:pPr>
            <a:r>
              <a:rPr lang="is-IS" sz="1400" dirty="0"/>
              <a:t>Locked question sequence (MEQ)</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186642" y="1904175"/>
            <a:ext cx="2771717" cy="41942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2717846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Optional exam settings</a:t>
            </a:r>
          </a:p>
        </p:txBody>
      </p:sp>
      <p:sp>
        <p:nvSpPr>
          <p:cNvPr id="3" name="Content Placeholder 2"/>
          <p:cNvSpPr>
            <a:spLocks noGrp="1"/>
          </p:cNvSpPr>
          <p:nvPr>
            <p:ph sz="half" idx="1"/>
          </p:nvPr>
        </p:nvSpPr>
        <p:spPr/>
        <p:txBody>
          <a:bodyPr/>
          <a:lstStyle/>
          <a:p>
            <a:pPr marL="558900" lvl="1" indent="-342900">
              <a:buClr>
                <a:srgbClr val="D60045"/>
              </a:buClr>
            </a:pPr>
            <a:r>
              <a:rPr lang="is-IS" dirty="0"/>
              <a:t>Questions</a:t>
            </a:r>
          </a:p>
          <a:p>
            <a:pPr marL="793750" lvl="2" indent="-342900">
              <a:buClr>
                <a:srgbClr val="D60045"/>
              </a:buClr>
              <a:buFont typeface="Arial" panose="020B0604020202020204" pitchFamily="34" charset="0"/>
              <a:buChar char="•"/>
            </a:pPr>
            <a:r>
              <a:rPr lang="is-IS" sz="1400" dirty="0"/>
              <a:t>Randomize the order of questions</a:t>
            </a:r>
          </a:p>
          <a:p>
            <a:pPr marL="793750" lvl="2" indent="-342900">
              <a:buClr>
                <a:srgbClr val="D60045"/>
              </a:buClr>
              <a:buFont typeface="Arial" panose="020B0604020202020204" pitchFamily="34" charset="0"/>
              <a:buChar char="•"/>
            </a:pPr>
            <a:r>
              <a:rPr lang="is-IS" sz="1400" dirty="0"/>
              <a:t>Randomize the order of alternatives</a:t>
            </a:r>
          </a:p>
          <a:p>
            <a:pPr marL="558900" lvl="1" indent="-342900">
              <a:buClr>
                <a:srgbClr val="D60045"/>
              </a:buClr>
              <a:buFont typeface="Arial" panose="020B0604020202020204" pitchFamily="34" charset="0"/>
              <a:buChar char="•"/>
            </a:pPr>
            <a:endParaRPr lang="is-IS" sz="1400" dirty="0"/>
          </a:p>
          <a:p>
            <a:pPr marL="558900" lvl="1" indent="-342900">
              <a:buClr>
                <a:srgbClr val="D60045"/>
              </a:buClr>
              <a:buFont typeface="Arial" panose="020B0604020202020204" pitchFamily="34" charset="0"/>
              <a:buChar char="•"/>
            </a:pPr>
            <a:r>
              <a:rPr lang="is-IS" dirty="0"/>
              <a:t>Accessibility</a:t>
            </a:r>
          </a:p>
          <a:p>
            <a:pPr marL="558900" lvl="1" indent="-342900">
              <a:buClr>
                <a:srgbClr val="D60045"/>
              </a:buClr>
              <a:buFont typeface="Arial" panose="020B0604020202020204" pitchFamily="34" charset="0"/>
              <a:buChar char="•"/>
            </a:pPr>
            <a:r>
              <a:rPr lang="is-IS" sz="1400" dirty="0"/>
              <a:t>Allow spell check for</a:t>
            </a:r>
          </a:p>
          <a:p>
            <a:pPr marL="793750" lvl="2" indent="-342900">
              <a:buClr>
                <a:srgbClr val="D60045"/>
              </a:buClr>
              <a:buFont typeface="Arial" panose="020B0604020202020204" pitchFamily="34" charset="0"/>
              <a:buChar char="•"/>
            </a:pPr>
            <a:r>
              <a:rPr lang="is-IS" sz="1200" dirty="0"/>
              <a:t>Only available in English and Swedish</a:t>
            </a:r>
          </a:p>
          <a:p>
            <a:pPr marL="558900" lvl="1" indent="-342900">
              <a:buClr>
                <a:srgbClr val="D60045"/>
              </a:buClr>
              <a:buFont typeface="Arial" panose="020B0604020202020204" pitchFamily="34" charset="0"/>
              <a:buChar char="•"/>
            </a:pPr>
            <a:r>
              <a:rPr lang="is-IS" sz="1400" dirty="0"/>
              <a:t>Allow text to speech for</a:t>
            </a:r>
          </a:p>
          <a:p>
            <a:pPr marL="558900" lvl="1" indent="-342900">
              <a:buClr>
                <a:srgbClr val="D60045"/>
              </a:buClr>
              <a:buFont typeface="Arial" panose="020B0604020202020204" pitchFamily="34" charset="0"/>
              <a:buChar char="•"/>
            </a:pPr>
            <a:r>
              <a:rPr lang="is-IS" sz="1400" dirty="0"/>
              <a:t>Allow audio playback from USB</a:t>
            </a:r>
          </a:p>
          <a:p>
            <a:pPr marL="558900" lvl="1" indent="-342900">
              <a:buClr>
                <a:srgbClr val="D60045"/>
              </a:buClr>
              <a:buFont typeface="Arial" panose="020B0604020202020204" pitchFamily="34" charset="0"/>
              <a:buChar char="•"/>
            </a:pPr>
            <a:r>
              <a:rPr lang="is-IS" sz="1400" dirty="0"/>
              <a:t>Allow Immersive Reader</a:t>
            </a:r>
          </a:p>
          <a:p>
            <a:pPr marL="793750" lvl="2" indent="-342900">
              <a:buClr>
                <a:srgbClr val="D60045"/>
              </a:buClr>
              <a:buFont typeface="Arial" panose="020B0604020202020204" pitchFamily="34" charset="0"/>
              <a:buChar char="•"/>
            </a:pPr>
            <a:r>
              <a:rPr lang="is-IS" sz="1200" dirty="0"/>
              <a:t>For students with special requirements, contact – </a:t>
            </a:r>
            <a:r>
              <a:rPr lang="is-IS" sz="1200" dirty="0">
                <a:hlinkClick r:id="rId2"/>
              </a:rPr>
              <a:t>help@ru.is</a:t>
            </a:r>
            <a:r>
              <a:rPr lang="is-IS" sz="1200" dirty="0"/>
              <a:t> for further information</a:t>
            </a:r>
            <a:endParaRPr lang="is-IS" sz="1400" dirty="0"/>
          </a:p>
        </p:txBody>
      </p:sp>
      <p:pic>
        <p:nvPicPr>
          <p:cNvPr id="5" name="Picture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27800" y="1825625"/>
            <a:ext cx="3027680" cy="21215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839" y="3543300"/>
            <a:ext cx="3188119" cy="3005137"/>
          </a:xfrm>
          <a:prstGeom prst="rect">
            <a:avLst/>
          </a:prstGeom>
        </p:spPr>
      </p:pic>
    </p:spTree>
    <p:extLst>
      <p:ext uri="{BB962C8B-B14F-4D97-AF65-F5344CB8AC3E}">
        <p14:creationId xmlns:p14="http://schemas.microsoft.com/office/powerpoint/2010/main" val="298121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a:t>Setup for an essay/</a:t>
            </a:r>
            <a:r>
              <a:rPr lang="is-IS" b="1" dirty="0">
                <a:solidFill>
                  <a:srgbClr val="FF0000"/>
                </a:solidFill>
              </a:rPr>
              <a:t>Text Question</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The following areas </a:t>
            </a:r>
            <a:r>
              <a:rPr lang="is-IS" sz="2000" b="1" u="sng" dirty="0">
                <a:solidFill>
                  <a:srgbClr val="FF0000"/>
                </a:solidFill>
              </a:rPr>
              <a:t>must be </a:t>
            </a:r>
            <a:r>
              <a:rPr lang="is-IS" sz="2000" dirty="0"/>
              <a:t>filled in</a:t>
            </a:r>
          </a:p>
          <a:p>
            <a:pPr marL="558900" lvl="1" indent="-342900">
              <a:buFont typeface="Arial" panose="020B0604020202020204" pitchFamily="34" charset="0"/>
              <a:buChar char="•"/>
            </a:pPr>
            <a:r>
              <a:rPr lang="is-IS" sz="1400" dirty="0"/>
              <a:t>Question title</a:t>
            </a:r>
          </a:p>
          <a:p>
            <a:pPr marL="558900" lvl="1" indent="-342900">
              <a:buFont typeface="Arial" panose="020B0604020202020204" pitchFamily="34" charset="0"/>
              <a:buChar char="•"/>
            </a:pPr>
            <a:r>
              <a:rPr lang="is-IS" sz="1400" dirty="0"/>
              <a:t>Question shown to the students</a:t>
            </a:r>
          </a:p>
          <a:p>
            <a:pPr marL="558900" lvl="1" indent="-342900">
              <a:buFont typeface="Arial" panose="020B0604020202020204" pitchFamily="34" charset="0"/>
              <a:buChar char="•"/>
            </a:pPr>
            <a:r>
              <a:rPr lang="is-IS" sz="1400" dirty="0"/>
              <a:t>Max points</a:t>
            </a:r>
            <a:endParaRPr lang="is-IS" sz="1800" dirty="0"/>
          </a:p>
          <a:p>
            <a:pPr marL="342900" indent="-342900">
              <a:buFont typeface="Arial" panose="020B0604020202020204" pitchFamily="34" charset="0"/>
              <a:buChar char="•"/>
            </a:pPr>
            <a:r>
              <a:rPr lang="is-IS" sz="2000" dirty="0"/>
              <a:t>Optional areas</a:t>
            </a:r>
          </a:p>
          <a:p>
            <a:pPr marL="558900" lvl="1" indent="-342900">
              <a:buFont typeface="Arial" panose="020B0604020202020204" pitchFamily="34" charset="0"/>
              <a:buChar char="•"/>
            </a:pPr>
            <a:r>
              <a:rPr lang="is-IS" sz="1400" dirty="0"/>
              <a:t>Click the </a:t>
            </a:r>
            <a:r>
              <a:rPr lang="is-IS" sz="1400" i="1" dirty="0"/>
              <a:t>image icon </a:t>
            </a:r>
            <a:r>
              <a:rPr lang="is-IS" sz="1400" dirty="0"/>
              <a:t>on the top left in the text area to insert image</a:t>
            </a:r>
          </a:p>
          <a:p>
            <a:pPr marL="558900" lvl="1" indent="-342900">
              <a:buFont typeface="Arial" panose="020B0604020202020204" pitchFamily="34" charset="0"/>
              <a:buChar char="•"/>
            </a:pPr>
            <a:r>
              <a:rPr lang="is-IS" sz="1400" i="1" dirty="0"/>
              <a:t>Add media </a:t>
            </a:r>
            <a:r>
              <a:rPr lang="is-IS" sz="1400" dirty="0"/>
              <a:t>button – youtube, audio, webpage, PDF </a:t>
            </a:r>
          </a:p>
          <a:p>
            <a:pPr marL="793750" lvl="2" indent="-342900">
              <a:buFont typeface="Arial" panose="020B0604020202020204" pitchFamily="34" charset="0"/>
              <a:buChar char="•"/>
            </a:pPr>
            <a:r>
              <a:rPr lang="is-IS" sz="1000" dirty="0"/>
              <a:t>All the media </a:t>
            </a:r>
            <a:r>
              <a:rPr lang="is-IS" sz="1000" b="1" u="sng" dirty="0">
                <a:solidFill>
                  <a:srgbClr val="FF0000"/>
                </a:solidFill>
              </a:rPr>
              <a:t>must be </a:t>
            </a:r>
            <a:r>
              <a:rPr lang="is-IS" sz="1000" dirty="0"/>
              <a:t>public and accessible for anyone e.g on OneDrive or Google Docs or the internet and not stored on a local hard drive</a:t>
            </a:r>
          </a:p>
          <a:p>
            <a:pPr marL="793750" lvl="2" indent="-342900">
              <a:buClr>
                <a:schemeClr val="accent1"/>
              </a:buClr>
              <a:buFont typeface="Arial" panose="020B0604020202020204" pitchFamily="34" charset="0"/>
              <a:buChar char="•"/>
            </a:pPr>
            <a:r>
              <a:rPr lang="is-IS" sz="1200" dirty="0"/>
              <a:t>PDF can be shared from cloud storages but only as webpages must paste in weblink</a:t>
            </a:r>
          </a:p>
          <a:p>
            <a:pPr marL="558900" lvl="1" indent="-342900">
              <a:buFont typeface="Arial" panose="020B0604020202020204" pitchFamily="34" charset="0"/>
              <a:buChar char="•"/>
            </a:pPr>
            <a:r>
              <a:rPr lang="is-IS" sz="1400" dirty="0"/>
              <a:t>Max length (words)</a:t>
            </a:r>
          </a:p>
          <a:p>
            <a:pPr marL="558900" lvl="1" indent="-342900">
              <a:buFont typeface="Arial" panose="020B0604020202020204" pitchFamily="34" charset="0"/>
              <a:buChar char="•"/>
            </a:pPr>
            <a:r>
              <a:rPr lang="is-IS" sz="1400" dirty="0"/>
              <a:t>Your Notes</a:t>
            </a:r>
          </a:p>
          <a:p>
            <a:pPr marL="793750" lvl="2" indent="-342900">
              <a:buClr>
                <a:schemeClr val="accent1"/>
              </a:buClr>
              <a:buFont typeface="Arial" panose="020B0604020202020204" pitchFamily="34" charset="0"/>
              <a:buChar char="•"/>
            </a:pPr>
            <a:r>
              <a:rPr lang="is-IS" sz="1200" dirty="0"/>
              <a:t>Are not visible to anyone except the teacher</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73424" y="1825625"/>
            <a:ext cx="3798153"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4577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s-IS" dirty="0"/>
              <a:t>Setup for multiple choice question</a:t>
            </a: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is-IS" sz="2000" dirty="0"/>
              <a:t>The following areas </a:t>
            </a:r>
            <a:r>
              <a:rPr lang="is-IS" sz="2000" b="1" u="sng" dirty="0">
                <a:solidFill>
                  <a:srgbClr val="FF0000"/>
                </a:solidFill>
              </a:rPr>
              <a:t>must be </a:t>
            </a:r>
            <a:r>
              <a:rPr lang="is-IS" sz="2000" dirty="0"/>
              <a:t>filled in</a:t>
            </a:r>
          </a:p>
          <a:p>
            <a:pPr marL="558900" lvl="1" indent="-342900">
              <a:buFont typeface="Arial" panose="020B0604020202020204" pitchFamily="34" charset="0"/>
              <a:buChar char="•"/>
            </a:pPr>
            <a:r>
              <a:rPr lang="is-IS" sz="1400" dirty="0"/>
              <a:t>Question title</a:t>
            </a:r>
          </a:p>
          <a:p>
            <a:pPr marL="558900" lvl="1" indent="-342900">
              <a:buFont typeface="Arial" panose="020B0604020202020204" pitchFamily="34" charset="0"/>
              <a:buChar char="•"/>
            </a:pPr>
            <a:r>
              <a:rPr lang="is-IS" sz="1400" dirty="0"/>
              <a:t>Question shown to the students</a:t>
            </a:r>
          </a:p>
          <a:p>
            <a:pPr marL="558900" lvl="1" indent="-342900">
              <a:buFont typeface="Arial" panose="020B0604020202020204" pitchFamily="34" charset="0"/>
              <a:buChar char="•"/>
            </a:pPr>
            <a:r>
              <a:rPr lang="is-IS" sz="1400" dirty="0"/>
              <a:t>Correct answer</a:t>
            </a:r>
          </a:p>
          <a:p>
            <a:pPr marL="558900" lvl="1" indent="-342900">
              <a:buFont typeface="Arial" panose="020B0604020202020204" pitchFamily="34" charset="0"/>
              <a:buChar char="•"/>
            </a:pPr>
            <a:r>
              <a:rPr lang="is-IS" sz="1400" dirty="0"/>
              <a:t>Max points</a:t>
            </a:r>
            <a:endParaRPr lang="is-IS" sz="1800" dirty="0"/>
          </a:p>
          <a:p>
            <a:pPr marL="342900" indent="-342900">
              <a:buFont typeface="Arial" panose="020B0604020202020204" pitchFamily="34" charset="0"/>
              <a:buChar char="•"/>
            </a:pPr>
            <a:r>
              <a:rPr lang="is-IS" sz="2000" dirty="0"/>
              <a:t>Optional areas</a:t>
            </a:r>
          </a:p>
          <a:p>
            <a:pPr marL="558900" lvl="1" indent="-342900">
              <a:buFont typeface="Arial" panose="020B0604020202020204" pitchFamily="34" charset="0"/>
              <a:buChar char="•"/>
            </a:pPr>
            <a:r>
              <a:rPr lang="is-IS" sz="1400" dirty="0"/>
              <a:t>Click the </a:t>
            </a:r>
            <a:r>
              <a:rPr lang="is-IS" sz="1400" i="1" dirty="0"/>
              <a:t>image icon </a:t>
            </a:r>
            <a:r>
              <a:rPr lang="is-IS" sz="1400" dirty="0"/>
              <a:t>on the top left in the text area to insert image</a:t>
            </a:r>
          </a:p>
          <a:p>
            <a:pPr marL="558900" lvl="1" indent="-342900">
              <a:buFont typeface="Arial" panose="020B0604020202020204" pitchFamily="34" charset="0"/>
              <a:buChar char="•"/>
            </a:pPr>
            <a:r>
              <a:rPr lang="is-IS" sz="1400" i="1" dirty="0"/>
              <a:t>Add media </a:t>
            </a:r>
            <a:r>
              <a:rPr lang="is-IS" sz="1400" dirty="0"/>
              <a:t>button</a:t>
            </a:r>
            <a:r>
              <a:rPr lang="is-IS" sz="1400" i="1" dirty="0"/>
              <a:t> </a:t>
            </a:r>
            <a:r>
              <a:rPr lang="is-IS" sz="1400" dirty="0"/>
              <a:t>– youtube, audio, webpage, PDF</a:t>
            </a:r>
          </a:p>
          <a:p>
            <a:pPr marL="793750" lvl="2" indent="-342900">
              <a:buClr>
                <a:schemeClr val="accent1"/>
              </a:buClr>
              <a:buFont typeface="Arial" panose="020B0604020202020204" pitchFamily="34" charset="0"/>
              <a:buChar char="•"/>
            </a:pPr>
            <a:r>
              <a:rPr lang="is-IS" sz="1200" dirty="0"/>
              <a:t>All the media must be public and accessible for anyone and not stored on a local hard drive</a:t>
            </a:r>
          </a:p>
          <a:p>
            <a:pPr marL="793750" lvl="2" indent="-342900">
              <a:buClr>
                <a:schemeClr val="accent1"/>
              </a:buClr>
              <a:buFont typeface="Arial" panose="020B0604020202020204" pitchFamily="34" charset="0"/>
              <a:buChar char="•"/>
            </a:pPr>
            <a:r>
              <a:rPr lang="is-IS" sz="1200" dirty="0"/>
              <a:t>PDF can be shared from cloud storages but only as webpages</a:t>
            </a:r>
            <a:endParaRPr lang="is-IS" sz="1400" dirty="0"/>
          </a:p>
          <a:p>
            <a:pPr marL="558900" lvl="1" indent="-342900">
              <a:buFont typeface="Arial" panose="020B0604020202020204" pitchFamily="34" charset="0"/>
              <a:buChar char="•"/>
            </a:pPr>
            <a:r>
              <a:rPr lang="is-IS" sz="1400" dirty="0"/>
              <a:t>Your Notes</a:t>
            </a:r>
          </a:p>
          <a:p>
            <a:pPr marL="793750" lvl="2" indent="-342900">
              <a:buClr>
                <a:schemeClr val="accent1"/>
              </a:buClr>
              <a:buFont typeface="Arial" panose="020B0604020202020204" pitchFamily="34" charset="0"/>
              <a:buChar char="•"/>
            </a:pPr>
            <a:r>
              <a:rPr lang="is-IS" sz="1200" dirty="0"/>
              <a:t>Are not visible to anyone except the teacher</a:t>
            </a:r>
          </a:p>
        </p:txBody>
      </p:sp>
      <p:pic>
        <p:nvPicPr>
          <p:cNvPr id="5" name="Picture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94104" y="1825625"/>
            <a:ext cx="3556792"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71752243"/>
      </p:ext>
    </p:extLst>
  </p:cSld>
  <p:clrMapOvr>
    <a:masterClrMapping/>
  </p:clrMapOvr>
</p:sld>
</file>

<file path=ppt/theme/theme1.xml><?xml version="1.0" encoding="utf-8"?>
<a:theme xmlns:a="http://schemas.openxmlformats.org/drawingml/2006/main" name="Office Theme">
  <a:themeElements>
    <a:clrScheme name="HR Colors 2019">
      <a:dk1>
        <a:srgbClr val="000000"/>
      </a:dk1>
      <a:lt1>
        <a:srgbClr val="FFFFFF"/>
      </a:lt1>
      <a:dk2>
        <a:srgbClr val="414141"/>
      </a:dk2>
      <a:lt2>
        <a:srgbClr val="ADAEAE"/>
      </a:lt2>
      <a:accent1>
        <a:srgbClr val="E62C09"/>
      </a:accent1>
      <a:accent2>
        <a:srgbClr val="D20A11"/>
      </a:accent2>
      <a:accent3>
        <a:srgbClr val="333F4B"/>
      </a:accent3>
      <a:accent4>
        <a:srgbClr val="4188A7"/>
      </a:accent4>
      <a:accent5>
        <a:srgbClr val="D60045"/>
      </a:accent5>
      <a:accent6>
        <a:srgbClr val="EAE5E3"/>
      </a:accent6>
      <a:hlink>
        <a:srgbClr val="B30A11"/>
      </a:hlink>
      <a:folHlink>
        <a:srgbClr val="CB4F2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ot="0" spcFirstLastPara="0" vertOverflow="overflow" horzOverflow="overflow" vert="horz" wrap="square" lIns="144000" tIns="144000" rIns="144000" bIns="144000" numCol="1" spcCol="0" rtlCol="0" fromWordArt="0" anchor="ctr" anchorCtr="0" forceAA="0" compatLnSpc="1">
        <a:prstTxWarp prst="textNoShape">
          <a:avLst/>
        </a:prstTxWarp>
        <a:spAutoFit/>
      </a:bodyPr>
      <a:lstStyle>
        <a:defPPr algn="ctr">
          <a:lnSpc>
            <a:spcPct val="110000"/>
          </a:lnSpc>
          <a:defRPr>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144000" tIns="144000" rIns="144000" bIns="144000" rtlCol="0">
        <a:spAutoFit/>
      </a:bodyPr>
      <a:lstStyle>
        <a:defPPr algn="ctr">
          <a:lnSpc>
            <a:spcPct val="110000"/>
          </a:lnSpc>
          <a:defRPr>
            <a:solidFill>
              <a:schemeClr val="tx2"/>
            </a:solidFill>
          </a:defRPr>
        </a:defPPr>
      </a:lstStyle>
    </a:txDef>
  </a:objectDefaults>
  <a:extraClrSchemeLst/>
  <a:extLst>
    <a:ext uri="{05A4C25C-085E-4340-85A3-A5531E510DB2}">
      <thm15:themeFamily xmlns:thm15="http://schemas.microsoft.com/office/thememl/2012/main" name="HR ppt template_vinnsla 3" id="{D7B44372-7828-C245-97F0-005EB4DA43C8}" vid="{7C58E138-6AB6-274F-A9C3-FAF7955A4C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4CD83C47977046BE39D8103EDF9B0E" ma:contentTypeVersion="13" ma:contentTypeDescription="Create a new document." ma:contentTypeScope="" ma:versionID="57a7208045b7f8d42eff904618f885af">
  <xsd:schema xmlns:xsd="http://www.w3.org/2001/XMLSchema" xmlns:xs="http://www.w3.org/2001/XMLSchema" xmlns:p="http://schemas.microsoft.com/office/2006/metadata/properties" xmlns:ns3="9f525a6d-4d67-4e7e-bdd2-214563469a14" xmlns:ns4="3ef2b431-51cc-4d75-aa12-98a5f74acdfc" targetNamespace="http://schemas.microsoft.com/office/2006/metadata/properties" ma:root="true" ma:fieldsID="a532a8c7ce088a85c519b347c5f2882c" ns3:_="" ns4:_="">
    <xsd:import namespace="9f525a6d-4d67-4e7e-bdd2-214563469a14"/>
    <xsd:import namespace="3ef2b431-51cc-4d75-aa12-98a5f74acdfc"/>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525a6d-4d67-4e7e-bdd2-214563469a1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ef2b431-51cc-4d75-aa12-98a5f74acdfc"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description="" ma:hidden="true" ma:internalName="MediaServiceDateTaken" ma:readOnly="true">
      <xsd:simpleType>
        <xsd:restriction base="dms:Text"/>
      </xsd:simpleType>
    </xsd:element>
    <xsd:element name="MediaServiceAutoTags" ma:index="16" nillable="true" ma:displayName="MediaServiceAutoTags" ma:description=""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340155-3F55-4383-8774-20BE759588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525a6d-4d67-4e7e-bdd2-214563469a14"/>
    <ds:schemaRef ds:uri="3ef2b431-51cc-4d75-aa12-98a5f74acd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8051A4A-4111-45D0-88FE-04B430D3DBD7}">
  <ds:schemaRefs>
    <ds:schemaRef ds:uri="http://schemas.microsoft.com/sharepoint/v3/contenttype/forms"/>
  </ds:schemaRefs>
</ds:datastoreItem>
</file>

<file path=customXml/itemProps3.xml><?xml version="1.0" encoding="utf-8"?>
<ds:datastoreItem xmlns:ds="http://schemas.openxmlformats.org/officeDocument/2006/customXml" ds:itemID="{9A0E7DF0-A0CF-4E01-B32E-28F5996B0554}">
  <ds:schemaRefs>
    <ds:schemaRef ds:uri="http://purl.org/dc/elements/1.1/"/>
    <ds:schemaRef ds:uri="http://schemas.microsoft.com/office/2006/metadata/properties"/>
    <ds:schemaRef ds:uri="9f525a6d-4d67-4e7e-bdd2-214563469a14"/>
    <ds:schemaRef ds:uri="http://purl.org/dc/terms/"/>
    <ds:schemaRef ds:uri="3ef2b431-51cc-4d75-aa12-98a5f74acdfc"/>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hr ppt_template_2019</Template>
  <TotalTime>774</TotalTime>
  <Words>1429</Words>
  <Application>Microsoft Macintosh PowerPoint</Application>
  <PresentationFormat>Widescreen</PresentationFormat>
  <Paragraphs>174</Paragraphs>
  <Slides>24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.AppleSystemUIFont</vt:lpstr>
      <vt:lpstr>Arial</vt:lpstr>
      <vt:lpstr>Calibri</vt:lpstr>
      <vt:lpstr>Office Theme</vt:lpstr>
      <vt:lpstr>DigiExam</vt:lpstr>
      <vt:lpstr>Canvas</vt:lpstr>
      <vt:lpstr>Canvas to DigiExam</vt:lpstr>
      <vt:lpstr>Creating an exam</vt:lpstr>
      <vt:lpstr>Exam settings</vt:lpstr>
      <vt:lpstr>General exam settings</vt:lpstr>
      <vt:lpstr>Optional exam settings</vt:lpstr>
      <vt:lpstr>Setup for an essay/Text Question</vt:lpstr>
      <vt:lpstr>Setup for multiple choice question</vt:lpstr>
      <vt:lpstr>Setup for multiple response question</vt:lpstr>
      <vt:lpstr>Setup for word gap question</vt:lpstr>
      <vt:lpstr>Saving</vt:lpstr>
      <vt:lpstr>Save</vt:lpstr>
      <vt:lpstr>Connecting Canvas and DigiExam – Create an assignment</vt:lpstr>
      <vt:lpstr>Create an assignment</vt:lpstr>
      <vt:lpstr>Create an assignment</vt:lpstr>
      <vt:lpstr>Connecting assignment to DigiExam</vt:lpstr>
      <vt:lpstr>Connecting assignment to DigiExam</vt:lpstr>
      <vt:lpstr>Saving &amp; publishing an assignment</vt:lpstr>
      <vt:lpstr>Starting an exam</vt:lpstr>
      <vt:lpstr>Monitoring and ending exam</vt:lpstr>
      <vt:lpstr>Grading</vt:lpstr>
      <vt:lpstr>Publishing grades</vt:lpstr>
      <vt:lpstr>PowerPoint Presentation</vt:lpstr>
    </vt:vector>
  </TitlesOfParts>
  <Company>Reykjavik University</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DigiExam</dc:title>
  <dc:creator>Baldur Ingi Ólafsson</dc:creator>
  <cp:lastModifiedBy>John David Baird</cp:lastModifiedBy>
  <cp:revision>44</cp:revision>
  <dcterms:created xsi:type="dcterms:W3CDTF">2019-11-14T15:16:31Z</dcterms:created>
  <dcterms:modified xsi:type="dcterms:W3CDTF">2020-10-13T13:26:55Z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0x010100224CD83C47977046BE39D8103EDF9B0E</vt:lpwstr>
  </property>
</Properties>
</file>