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327" r:id="rId5"/>
    <p:sldId id="328" r:id="rId6"/>
    <p:sldId id="329" r:id="rId7"/>
    <p:sldId id="330" r:id="rId8"/>
    <p:sldId id="331" r:id="rId9"/>
    <p:sldId id="349" r:id="rId10"/>
    <p:sldId id="350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1139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pos="4112" userDrawn="1">
          <p15:clr>
            <a:srgbClr val="A4A3A4"/>
          </p15:clr>
        </p15:guide>
        <p15:guide id="5" pos="66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45"/>
    <a:srgbClr val="333F4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5212D-EC3A-4639-8F10-28FEC1C3950F}" v="2" dt="2020-09-28T14:37:01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0550"/>
  </p:normalViewPr>
  <p:slideViewPr>
    <p:cSldViewPr snapToGrid="0" snapToObjects="1">
      <p:cViewPr varScale="1">
        <p:scale>
          <a:sx n="122" d="100"/>
          <a:sy n="122" d="100"/>
        </p:scale>
        <p:origin x="232" y="344"/>
      </p:cViewPr>
      <p:guideLst>
        <p:guide pos="3817"/>
        <p:guide orient="horz" pos="1139"/>
        <p:guide pos="7401"/>
        <p:guide pos="4112"/>
        <p:guide pos="66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A54A9-BE86-9B41-B28B-1764880F18AF}" type="datetimeFigureOut"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9B958-46B4-B24E-818F-ADF8EC3F0E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9B958-46B4-B24E-818F-ADF8EC3F0ECC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5321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a /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1906894"/>
            <a:ext cx="5785280" cy="2387600"/>
          </a:xfrm>
        </p:spPr>
        <p:txBody>
          <a:bodyPr lIns="0" rIns="0" anchor="b">
            <a:noAutofit/>
          </a:bodyPr>
          <a:lstStyle>
            <a:lvl1pPr algn="l"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4469426"/>
            <a:ext cx="5785280" cy="165576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2DDC2-CCC7-664E-B58A-E82E17D500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3330" y="4923616"/>
            <a:ext cx="1191123" cy="1201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694B5B-0DAA-CC40-A760-D133F022C63E}"/>
              </a:ext>
            </a:extLst>
          </p:cNvPr>
          <p:cNvSpPr txBox="1"/>
          <p:nvPr userDrawn="1"/>
        </p:nvSpPr>
        <p:spPr>
          <a:xfrm>
            <a:off x="648000" y="6548002"/>
            <a:ext cx="3436838" cy="15613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1" spc="1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HÁSKÓLINN Í REYKJAVÍK </a:t>
            </a:r>
            <a:r>
              <a:rPr lang="en-US" sz="1000" b="0" spc="150" baseline="0">
                <a:solidFill>
                  <a:schemeClr val="accent2"/>
                </a:solidFill>
              </a:rPr>
              <a:t>|</a:t>
            </a:r>
            <a:r>
              <a:rPr lang="en-US" sz="800" spc="150" baseline="0">
                <a:solidFill>
                  <a:schemeClr val="tx1"/>
                </a:solidFill>
              </a:rPr>
              <a:t> REYKJAVIK UNIVERSITY</a:t>
            </a:r>
          </a:p>
        </p:txBody>
      </p:sp>
    </p:spTree>
    <p:extLst>
      <p:ext uri="{BB962C8B-B14F-4D97-AF65-F5344CB8AC3E}">
        <p14:creationId xmlns:p14="http://schemas.microsoft.com/office/powerpoint/2010/main" val="47984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eir dalkar /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996709" cy="1247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25625"/>
            <a:ext cx="4904509" cy="4351338"/>
          </a:xfrm>
        </p:spPr>
        <p:txBody>
          <a:bodyPr/>
          <a:lstStyle>
            <a:lvl1pPr marL="0" indent="0">
              <a:buFont typeface="Arial" charset="0"/>
              <a:buNone/>
              <a:tabLst/>
              <a:defRPr/>
            </a:lvl1pPr>
            <a:lvl2pPr>
              <a:spcBef>
                <a:spcPts val="500"/>
              </a:spcBef>
              <a:spcAft>
                <a:spcPts val="300"/>
              </a:spcAft>
              <a:defRPr sz="2000"/>
            </a:lvl2pPr>
            <a:lvl3pPr>
              <a:spcBef>
                <a:spcPts val="300"/>
              </a:spcBef>
              <a:spcAft>
                <a:spcPts val="200"/>
              </a:spcAft>
              <a:defRPr/>
            </a:lvl3pPr>
            <a:lvl4pPr>
              <a:spcBef>
                <a:spcPts val="300"/>
              </a:spcBef>
              <a:spcAft>
                <a:spcPts val="200"/>
              </a:spcAft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0" y="1825625"/>
            <a:ext cx="4904509" cy="4351338"/>
          </a:xfrm>
        </p:spPr>
        <p:txBody>
          <a:bodyPr/>
          <a:lstStyle>
            <a:lvl2pPr>
              <a:spcBef>
                <a:spcPts val="500"/>
              </a:spcBef>
              <a:spcAft>
                <a:spcPts val="300"/>
              </a:spcAft>
              <a:defRPr sz="2000"/>
            </a:lvl2pPr>
            <a:lvl3pPr>
              <a:spcBef>
                <a:spcPts val="300"/>
              </a:spcBef>
              <a:spcAft>
                <a:spcPts val="200"/>
              </a:spcAft>
              <a:defRPr/>
            </a:lvl3pPr>
            <a:lvl4pPr>
              <a:spcBef>
                <a:spcPts val="300"/>
              </a:spcBef>
              <a:spcAft>
                <a:spcPts val="200"/>
              </a:spcAft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463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nburdur /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996709" cy="1247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2075009"/>
            <a:ext cx="4904509" cy="435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900000" y="1370749"/>
            <a:ext cx="4904509" cy="639762"/>
          </a:xfrm>
        </p:spPr>
        <p:txBody>
          <a:bodyPr lIns="0" rIns="0" anchor="b">
            <a:normAutofit/>
          </a:bodyPr>
          <a:lstStyle>
            <a:lvl1pPr marL="0" indent="0">
              <a:buNone/>
              <a:defRPr sz="2200" b="1" u="none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120000" y="2075009"/>
            <a:ext cx="4904509" cy="435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6120000" y="1370749"/>
            <a:ext cx="4904509" cy="639762"/>
          </a:xfrm>
        </p:spPr>
        <p:txBody>
          <a:bodyPr lIns="0" rIns="0" anchor="b">
            <a:normAutofit/>
          </a:bodyPr>
          <a:lstStyle>
            <a:lvl1pPr marL="0" indent="0">
              <a:buNone/>
              <a:defRPr sz="2200" b="1" u="none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 /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367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mynd /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/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725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a /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53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306AB-CF01-344A-918F-50210002E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755" y="2519809"/>
            <a:ext cx="1078491" cy="109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7209F-B09C-D846-BB65-BC57C1E41B38}"/>
              </a:ext>
            </a:extLst>
          </p:cNvPr>
          <p:cNvSpPr txBox="1"/>
          <p:nvPr userDrawn="1"/>
        </p:nvSpPr>
        <p:spPr>
          <a:xfrm>
            <a:off x="1426955" y="6576061"/>
            <a:ext cx="9338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6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Háskólinn í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Menntavegur 1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101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Sími: 599 6200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www.hr.is</a:t>
            </a:r>
            <a:endParaRPr lang="en-US" sz="999" b="0" i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ynd til hlidar 2 / Image to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666876"/>
            <a:ext cx="5559790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2362839"/>
            <a:ext cx="5559791" cy="412940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0000" y="2147610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977920" y="143824"/>
            <a:ext cx="5048870" cy="657035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0000" y="2147610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7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a 2 / 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6985000" cy="6857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486C83-4980-3C4E-94F5-39AEDB11F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906894"/>
            <a:ext cx="5785280" cy="2387600"/>
          </a:xfrm>
        </p:spPr>
        <p:txBody>
          <a:bodyPr lIns="0" rIns="0" anchor="b">
            <a:noAutofit/>
          </a:bodyPr>
          <a:lstStyle>
            <a:lvl1pPr algn="l"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09AC80-A461-4E4A-A3F5-169F1DC6D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4469426"/>
            <a:ext cx="5785280" cy="165576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26902-C60A-D041-8050-1E4998C1E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6A03BD-4292-0341-A23A-D4D9257597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000" y="462385"/>
            <a:ext cx="1191124" cy="1201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9CF622-E991-834C-B792-F1D911191D9E}"/>
              </a:ext>
            </a:extLst>
          </p:cNvPr>
          <p:cNvSpPr txBox="1"/>
          <p:nvPr userDrawn="1"/>
        </p:nvSpPr>
        <p:spPr>
          <a:xfrm>
            <a:off x="648000" y="6548002"/>
            <a:ext cx="3436838" cy="15613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1" spc="1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HÁSKÓLINN Í REYKJAVÍK </a:t>
            </a:r>
            <a:r>
              <a:rPr lang="en-US" sz="1000" b="0" spc="150" baseline="0">
                <a:solidFill>
                  <a:schemeClr val="accent2"/>
                </a:solidFill>
              </a:rPr>
              <a:t>|</a:t>
            </a:r>
            <a:r>
              <a:rPr lang="en-US" sz="800" spc="150" baseline="0">
                <a:solidFill>
                  <a:schemeClr val="tx1"/>
                </a:solidFill>
              </a:rPr>
              <a:t> REYKJAVIK UNIVERSITY</a:t>
            </a:r>
          </a:p>
        </p:txBody>
      </p:sp>
    </p:spTree>
    <p:extLst>
      <p:ext uri="{BB962C8B-B14F-4D97-AF65-F5344CB8AC3E}">
        <p14:creationId xmlns:p14="http://schemas.microsoft.com/office/powerpoint/2010/main" val="148568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meginmal /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539509" cy="12475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spcBef>
                <a:spcPts val="800"/>
              </a:spcBef>
              <a:defRPr sz="22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19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ynd til hlidar  / Image to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666876"/>
            <a:ext cx="5559790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2210439"/>
            <a:ext cx="5559791" cy="412940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6E20066-84EF-BF4B-B4C5-A838AC2A71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65576" y="0"/>
            <a:ext cx="5226424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. mynd til hlidar / Image to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8D2523-2652-5B4A-830D-B8627FAD0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666876"/>
            <a:ext cx="5559790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2210439"/>
            <a:ext cx="5559791" cy="412940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27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ynd til hlidar mjo / Image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999" y="666876"/>
            <a:ext cx="7948725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2210439"/>
            <a:ext cx="7948726" cy="412940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6E20066-84EF-BF4B-B4C5-A838AC2A71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76000" y="0"/>
            <a:ext cx="291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7564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. mynd til hlidar mjo / Image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999" y="666876"/>
            <a:ext cx="7948725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2210439"/>
            <a:ext cx="7948726" cy="412940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D17BC-DE4B-3843-9F5A-DA6D3D80F1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000" y="0"/>
            <a:ext cx="292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2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illikafli m. mynd / Section w.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558551-721B-6249-A770-993B2341ED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6350" y="2498732"/>
            <a:ext cx="12198350" cy="43592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2479668"/>
            <a:ext cx="8091600" cy="245688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4963536"/>
            <a:ext cx="8091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AF5B24-EBBF-994C-9481-9FC301924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8560" y="206949"/>
            <a:ext cx="814910" cy="841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7E51C-46FE-874F-AC57-32F0425468F7}"/>
              </a:ext>
            </a:extLst>
          </p:cNvPr>
          <p:cNvSpPr txBox="1"/>
          <p:nvPr userDrawn="1"/>
        </p:nvSpPr>
        <p:spPr>
          <a:xfrm>
            <a:off x="8509156" y="6548002"/>
            <a:ext cx="3436838" cy="15613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1" spc="1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HÁSKÓLINN Í REYKJAVÍK </a:t>
            </a:r>
            <a:r>
              <a:rPr lang="en-US" sz="1000" b="0" spc="150" baseline="0">
                <a:solidFill>
                  <a:schemeClr val="accent2"/>
                </a:solidFill>
              </a:rPr>
              <a:t>|</a:t>
            </a:r>
            <a:r>
              <a:rPr lang="en-US" sz="800" spc="150" baseline="0">
                <a:solidFill>
                  <a:schemeClr val="tx1"/>
                </a:solidFill>
              </a:rPr>
              <a:t> REYKJAVIK UNIVERSITY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illikafli hvitur / 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4589463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797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539509" cy="12475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1825625"/>
            <a:ext cx="1025856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158560" y="206949"/>
            <a:ext cx="814910" cy="841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E9B33B-7A05-834B-99C4-038103892AB2}"/>
              </a:ext>
            </a:extLst>
          </p:cNvPr>
          <p:cNvSpPr txBox="1"/>
          <p:nvPr userDrawn="1"/>
        </p:nvSpPr>
        <p:spPr>
          <a:xfrm>
            <a:off x="8509156" y="6548002"/>
            <a:ext cx="3436838" cy="15613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1" spc="1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HÁSKÓLINN Í REYKJAVÍK </a:t>
            </a:r>
            <a:r>
              <a:rPr lang="en-US" sz="1000" b="0" spc="150" baseline="0">
                <a:solidFill>
                  <a:schemeClr val="accent2"/>
                </a:solidFill>
              </a:rPr>
              <a:t>|</a:t>
            </a:r>
            <a:r>
              <a:rPr lang="en-US" sz="800" spc="150" baseline="0">
                <a:solidFill>
                  <a:schemeClr val="tx1"/>
                </a:solidFill>
              </a:rPr>
              <a:t> REYKJAVIK UNIVERSITY</a:t>
            </a:r>
          </a:p>
        </p:txBody>
      </p:sp>
    </p:spTree>
    <p:extLst>
      <p:ext uri="{BB962C8B-B14F-4D97-AF65-F5344CB8AC3E}">
        <p14:creationId xmlns:p14="http://schemas.microsoft.com/office/powerpoint/2010/main" val="174572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50" r:id="rId3"/>
    <p:sldLayoutId id="2147483668" r:id="rId4"/>
    <p:sldLayoutId id="2147483672" r:id="rId5"/>
    <p:sldLayoutId id="2147483670" r:id="rId6"/>
    <p:sldLayoutId id="2147483673" r:id="rId7"/>
    <p:sldLayoutId id="2147483660" r:id="rId8"/>
    <p:sldLayoutId id="2147483651" r:id="rId9"/>
    <p:sldLayoutId id="2147483652" r:id="rId10"/>
    <p:sldLayoutId id="2147483665" r:id="rId11"/>
    <p:sldLayoutId id="2147483654" r:id="rId12"/>
    <p:sldLayoutId id="2147483663" r:id="rId13"/>
    <p:sldLayoutId id="2147483655" r:id="rId14"/>
    <p:sldLayoutId id="2147483664" r:id="rId15"/>
    <p:sldLayoutId id="214748367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fontAlgn="t" latinLnBrk="0" hangingPunct="1">
        <a:lnSpc>
          <a:spcPct val="110000"/>
        </a:lnSpc>
        <a:spcBef>
          <a:spcPts val="800"/>
        </a:spcBef>
        <a:spcAft>
          <a:spcPts val="600"/>
        </a:spcAft>
        <a:buClr>
          <a:schemeClr val="accent1"/>
        </a:buClr>
        <a:buSzPct val="90000"/>
        <a:buFont typeface="Arial" charset="0"/>
        <a:buNone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216000" indent="-216000" algn="l" defTabSz="914400" rtl="0" eaLnBrk="1" latinLnBrk="0" hangingPunct="1">
        <a:lnSpc>
          <a:spcPct val="90000"/>
        </a:lnSpc>
        <a:spcBef>
          <a:spcPts val="600"/>
        </a:spcBef>
        <a:spcAft>
          <a:spcPts val="200"/>
        </a:spcAft>
        <a:buClr>
          <a:schemeClr val="accent1"/>
        </a:buClr>
        <a:buSzPct val="90000"/>
        <a:buFont typeface="Arial"/>
        <a:buChar char="•"/>
        <a:tabLst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450850" indent="-184150" algn="l" defTabSz="914400" rtl="0" eaLnBrk="1" latinLnBrk="0" hangingPunct="1">
        <a:lnSpc>
          <a:spcPct val="90000"/>
        </a:lnSpc>
        <a:spcBef>
          <a:spcPts val="300"/>
        </a:spcBef>
        <a:spcAft>
          <a:spcPts val="200"/>
        </a:spcAft>
        <a:buFont typeface=".AppleSystemUIFont" charset="-120"/>
        <a:buChar char="-"/>
        <a:tabLst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717550" indent="-184150" algn="l" defTabSz="914400" rtl="0" eaLnBrk="1" latinLnBrk="0" hangingPunct="1">
        <a:lnSpc>
          <a:spcPct val="90000"/>
        </a:lnSpc>
        <a:spcBef>
          <a:spcPts val="300"/>
        </a:spcBef>
        <a:spcAft>
          <a:spcPts val="200"/>
        </a:spcAft>
        <a:buSzPct val="80000"/>
        <a:buFont typeface="Arial"/>
        <a:buChar char="•"/>
        <a:tabLst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1500"/>
        </a:spcBef>
        <a:spcAft>
          <a:spcPts val="300"/>
        </a:spcAft>
        <a:buFont typeface="Arial"/>
        <a:buNone/>
        <a:tabLst/>
        <a:defRPr sz="2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ru.is/index.php?/Knowledgebase/Article/View/189/0/digiexam---rafrant-profakerfi--digital-exam" TargetMode="External"/><Relationship Id="rId2" Type="http://schemas.openxmlformats.org/officeDocument/2006/relationships/hyperlink" Target="mailto:help@ru.is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reykjavik.instructure.com/courses/4052/pages/classic-quizzes-how-to-hide-all-course-grades-by-default-and-then-post-slash-publish-grades-when-ready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mailto:help@ru.is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DigiExam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/>
              <a:t>Rafrænt prófakerfi</a:t>
            </a:r>
          </a:p>
        </p:txBody>
      </p:sp>
    </p:spTree>
    <p:extLst>
      <p:ext uri="{BB962C8B-B14F-4D97-AF65-F5344CB8AC3E}">
        <p14:creationId xmlns:p14="http://schemas.microsoft.com/office/powerpoint/2010/main" val="1948386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Uppsetning á valspurningu – fleira en eitt rétt svar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Eftirfarandi reiti þarf að fylla út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„Question title“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„Question shown to the students“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„Correct answer“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„Max points“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„Grading options“</a:t>
            </a:r>
            <a:endParaRPr lang="is-I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Valkvæðir reitir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Til að setja inn myndir er smellt á táknið uppi vinstramegin í textaboxinu 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„Add media“ – youtube, hljóð, vefsíða, pdf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Gögnin þurfa að vera aðgengileg öllum og alls ekki vistu á tölvu kennara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PDF skjöl úr skýinu verður að tengja sem „webpages“</a:t>
            </a:r>
            <a:endParaRPr lang="is-IS" sz="1400" dirty="0"/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„Your Notes“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Einungis sýnilegt kennara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68" y="1825625"/>
            <a:ext cx="465206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351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Uppsetning á spurningu með eyðu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Eftirfarandi reiti þarf að fylla út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„Question title“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„Question shown to the students“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„Correct answer“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„Max points“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„Grading options“</a:t>
            </a:r>
            <a:endParaRPr lang="is-I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Valkvæðir reitir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Til að setja inn myndir er smellt á táknið uppi vinstramegin í textaboxinu 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„Add media“ – youtube, hljóð, vefsíða, pdf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Gögnin þurfa að vera aðgengileg öllum og alls ekki vistu á tölvu kennara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PDF skjöl úr skýinu verður að tengja sem „webpages“</a:t>
            </a:r>
            <a:endParaRPr lang="is-IS" sz="1400" dirty="0"/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„Your Notes“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Einungis sýnilegt kennara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3" y="2039144"/>
            <a:ext cx="4905375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993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Yfirferð og vistun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Preview: sýnir hvernig prentútgáfa mun líta út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Save: vistar prófið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Save and close: vistar og fer á yfirlitssíðu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Ef annarhvor „Save“ hnappurinn virkar ekki, eru einhver skilyrði ekki uppfyllt:</a:t>
            </a:r>
            <a:br>
              <a:rPr lang="is-IS" sz="1400" dirty="0"/>
            </a:br>
            <a:r>
              <a:rPr lang="is-IS" sz="1400" dirty="0"/>
              <a:t>Enginn titill í spurningu, engin stig eða ekkert rétt svar valið í „multiple choice/response“ spurningu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119813" y="2987424"/>
            <a:ext cx="4905375" cy="202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467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Vistun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75" y="1825625"/>
            <a:ext cx="2242062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906266" y="1689894"/>
            <a:ext cx="4904509" cy="4351338"/>
          </a:xfrm>
        </p:spPr>
        <p:txBody>
          <a:bodyPr/>
          <a:lstStyle/>
          <a:p>
            <a:r>
              <a:rPr lang="is-IS" sz="2000" dirty="0"/>
              <a:t>Preview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29" y="2329656"/>
            <a:ext cx="5043487" cy="228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6059488" y="1689894"/>
            <a:ext cx="4905375" cy="639762"/>
          </a:xfrm>
        </p:spPr>
        <p:txBody>
          <a:bodyPr/>
          <a:lstStyle/>
          <a:p>
            <a:r>
              <a:rPr lang="is-IS" sz="2000" dirty="0"/>
              <a:t>Yfirlitssíða</a:t>
            </a:r>
          </a:p>
        </p:txBody>
      </p:sp>
    </p:spTree>
    <p:extLst>
      <p:ext uri="{BB962C8B-B14F-4D97-AF65-F5344CB8AC3E}">
        <p14:creationId xmlns:p14="http://schemas.microsoft.com/office/powerpoint/2010/main" val="200968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Tenging á Canvas og DigiExam - Verkefni búið 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Farið aftur í Canvas og veljið Verkefni / „Assigments“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Smellið á + táknið í Verkefni / „Assignments“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3" y="3012227"/>
            <a:ext cx="4905375" cy="197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593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Verkefni búið 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Í / „Type“ veljið / „External tool“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Nefnið verkefnið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Skyndipróf, miðannarpróf, lokapróf e.þ.h.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Setjið handvirkt inn 100 í punkta / „points“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Smellið á / „More options“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3" y="2143078"/>
            <a:ext cx="4905375" cy="371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381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Verkefni búið 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Minnið nemendur á að skrá sig tímanlega í prófið svo dýrmætum próftíma sé ekki eytt í uppsetningu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Látið hlekk á leiðbeiningar fylgja með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hlekkinn er að finna á help.ru.is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vísa á </a:t>
            </a:r>
            <a:r>
              <a:rPr lang="is-IS" sz="1400" dirty="0">
                <a:hlinkClick r:id="rId2"/>
              </a:rPr>
              <a:t>help@ru.is</a:t>
            </a:r>
            <a:r>
              <a:rPr lang="is-IS" sz="1400" dirty="0"/>
              <a:t> og þjónustuborð 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Til að hægt sé að taka próf í DigiExam, þarf að skrá sig.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>
                <a:hlinkClick r:id="rId3" tooltip="Digiexam leiðbeiningar - help@ru.is"/>
              </a:rPr>
              <a:t>Leiðbeiningar um skráningu í DigiExam próf.</a:t>
            </a:r>
            <a:endParaRPr lang="is-IS" sz="1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33" y="1825625"/>
            <a:ext cx="487213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916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Verkefni tengt við DigiExam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3" y="1825625"/>
            <a:ext cx="3243643" cy="1737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00001" y="1825625"/>
            <a:ext cx="5159488" cy="4129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Smellið á „Find“ undir „External Tool Options“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Veljið DigiExam í listanum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86" y="3136697"/>
            <a:ext cx="3360302" cy="3278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808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Verkefni tengt við DigiExam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18" y="4622601"/>
            <a:ext cx="3360991" cy="143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Picture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4" y="1912399"/>
            <a:ext cx="3171697" cy="2174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00001" y="1808163"/>
            <a:ext cx="5159488" cy="38153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Hér birtast öll próf sem þið hafið búið til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Veljið það próf sem á að nota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Staðfestið að um rétt próf sé að ræða og að punktafjöldi sé 100 og smellið á „Confirm“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Smellið á „Select“ til að staðfesta tengingu á milli Canvas og Digiexam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00" y="1912399"/>
            <a:ext cx="2520000" cy="2458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0441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Birting / vistun verkefnis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„Assign to“ er eini glugginn sem á að vera útfylltur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Ef verkefnið er tilbúið til birtingar smellið á „Save &amp; publish“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Birta ber nemendum verkefnið 48 tímum fyrir lokapróf (ef próf er á mánudegi, þarf að birta það á fimmtudegi)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ATH! – Ef prófinu er breytt eftir birtingu eða vistun, þarf að stofna nýja tengingu verkefnisins við DigiExam og eyða út eldri útgáfu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Munið að setja verkefnið á </a:t>
            </a:r>
            <a:r>
              <a:rPr lang="is-IS" sz="2000" dirty="0">
                <a:hlinkClick r:id="rId2"/>
              </a:rPr>
              <a:t>„Hide“ í Canvas</a:t>
            </a:r>
            <a:endParaRPr lang="is-I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4" y="1825625"/>
            <a:ext cx="4048654" cy="2700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138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Canvas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Byrjið á að skrá ykkur inn á Canvas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Finnið viðeigandi námskeið undir Skjáborð / „Dashboard“ eða Námskeið / „Courses“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Veljið námskeiðið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3" y="2652747"/>
            <a:ext cx="4905375" cy="2697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464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Ræsing á prófi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4" y="2817909"/>
            <a:ext cx="3041121" cy="1780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4" y="1847010"/>
            <a:ext cx="3889098" cy="8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00000" y="2362839"/>
            <a:ext cx="5559791" cy="4129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s-I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00000" y="1822883"/>
            <a:ext cx="5069000" cy="4797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Ræsa þarf prófið handvirkt úr DigiExam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Finnið verkefnið og smellið á það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Smellið svo á „Start exam in DigiExam“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Þið flytjist á síðu DigiExam</a:t>
            </a:r>
            <a:endParaRPr lang="is-I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Smellið á örina við hliðina á „Monitor“ og veljið „Start now“ til að ræsa prófið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Einnig er hægt að smella á prófið og sjá skráða nemendur, einnig er hægt að ræsa prófið neðst af síðunni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30" y="4751260"/>
            <a:ext cx="4211858" cy="149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2638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47" y="5241773"/>
            <a:ext cx="2887641" cy="1023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Yfirlit og lok prófs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25625"/>
            <a:ext cx="5136733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Sækið varaskrá / „offline exam file“ á USB lykil ef próf læsist hjá nemanda eða hann nær ekki sambandi við netið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Ef smellt er á prófið meðan það er í gangi, er hægt að sjá hvort og hvenær nemendur hafi skilað inn, einnig hvenær þeir hófu prófið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Til að ljúka prófi er smellt á prófið og svo „End exam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Staðfestið að þið viljið ljúka prófinu með því að smella á „Yes, end the exam“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3" y="1825625"/>
            <a:ext cx="3347593" cy="1442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42" y="3447958"/>
            <a:ext cx="4111191" cy="1613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5174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1" y="3905465"/>
            <a:ext cx="4038600" cy="240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Einkunnagjöf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11" y="2787894"/>
            <a:ext cx="4473998" cy="1022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11" y="1843320"/>
            <a:ext cx="4473998" cy="84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00000" y="2362839"/>
            <a:ext cx="5559791" cy="4129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s-I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00000" y="1840764"/>
            <a:ext cx="5159488" cy="4129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Smellið á „Grade“ til að hefja einkunnagjöf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Þegar smellt er á „Continue grading“ opnast einkunnagjöf.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Að einkunnagjöf lokinni er smellt á „Save and close“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Þó einkunnagjöf sé ekki lokið er hægt að taka hlé og halda áfram þar sem frá var horfið</a:t>
            </a:r>
          </a:p>
        </p:txBody>
      </p:sp>
    </p:spTree>
    <p:extLst>
      <p:ext uri="{BB962C8B-B14F-4D97-AF65-F5344CB8AC3E}">
        <p14:creationId xmlns:p14="http://schemas.microsoft.com/office/powerpoint/2010/main" val="2072553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Flutningur einkunna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Smellið á „Publish“ til að flytja einkunnir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Í lokaprófum á að taka hakið úr öllum valmöguleikum „Parts“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Ef hakið er ekki tekið úr, geta nemendur séð einkunnir, spurningar og athugasemdir kennara á vefsíðu digiexam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Þessir möguleikar nýtast helst í prófasýningum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Til að senda einkunnir úr DigiExam yfir í Canvas þarf að vera hak í:</a:t>
            </a:r>
            <a:br>
              <a:rPr lang="is-IS" sz="2000" dirty="0"/>
            </a:br>
            <a:r>
              <a:rPr lang="en-US" sz="1400"/>
              <a:t>„Send</a:t>
            </a:r>
            <a:r>
              <a:rPr lang="en-US" sz="1400" dirty="0"/>
              <a:t> your students' published grades and feedback to </a:t>
            </a:r>
            <a:r>
              <a:rPr lang="en-US" sz="1400"/>
              <a:t>your LMS“</a:t>
            </a: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Smellið á „Publish results“ til að flytja einkunnir í Canvas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4" y="1825626"/>
            <a:ext cx="3887786" cy="165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79" y="3675521"/>
            <a:ext cx="3937109" cy="269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435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5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Canvas í DigiExam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Finnið DigiExam sem staðsett er í leiðarstikunni vinstramegin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Smellið á græna hnappinn til að tengjast DigiExam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Innskráning á að vera sjálfvirk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Ekki búa til reikning ef þið skráist ekki sjálfkrafa inn hafið samband við UT – help@ru.is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3" y="2815407"/>
            <a:ext cx="4905375" cy="2371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198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Próf búið til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Þegar notandi hefur skráð sig inn á DigiExam birtist þessi skjámynd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Til að búa til nýtt próf þarf að smella á græna takkann „+ Create new exam“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Hafið í huga að öll próf þurfa að vera 100  „points“ og þarf að reikna út gildi spurninga í samræmi við fjölda þeirra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37" y="1825625"/>
            <a:ext cx="4004326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53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Stillingar á prófi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Eftirfarandi glugga þarf að fylla út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Title: heiti áfangans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Subject: tegund prófs (lokapróf, endurtektarpróf, dagsetning o.þ.h.)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Public exam description: lýsing og leiðbeiningar til nemenda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Til að setja inn myndir er smellt á táknið uppi vinstramegin í textaboxinu</a:t>
            </a:r>
            <a:endParaRPr lang="is-I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Tegundir spurninga sem í boði eru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„Text question“ – Ritgerð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„Multiple choice question“ – Valmöguleikar (einn réttur)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„Multiple response question“ – Valmöguleikar (fleiri en einn réttur)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„Word gap question“ – Fylla í eyður í texta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„Copy last question“ – Afrita síðustu spurningu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35" y="1825625"/>
            <a:ext cx="3430559" cy="1974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35" y="4248388"/>
            <a:ext cx="1109063" cy="14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5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Stillingar á prófi (General)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dirty="0"/>
              <a:t>Öll próf eru „Score based grading“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dirty="0"/>
              <a:t>Student computer lockdown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On – nemendur eru læstir inni í forritinu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Off – nemendur getað nálgast gögn á tölvunni og á vefnum</a:t>
            </a:r>
            <a:br>
              <a:rPr lang="is-IS" sz="1400" dirty="0"/>
            </a:br>
            <a:r>
              <a:rPr lang="is-IS" sz="1400" dirty="0"/>
              <a:t>Hægt er stilla hvort nemendur geti afritað úr öðrum forritum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dirty="0"/>
              <a:t>Time limit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Hægt að stilla lengd á prófi og er því skilað inn sjákfrafa að loknum uppgefnum tíma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dirty="0"/>
              <a:t>Aðrir valmöguleikar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„Remote Proctoring“ – Notað í einstaka undantekningartilfellum og í samráði við Kennslusvið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„Anonymous exam“ – Nafnleysi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„Locked question sequence (MEQ)“ – Ekki hægt að flakka fram og til baka í prófinu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42" y="1904175"/>
            <a:ext cx="2771717" cy="419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7486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Valkvæðar stillingar á prófi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 indent="0">
              <a:buClr>
                <a:srgbClr val="D60045"/>
              </a:buClr>
              <a:buNone/>
            </a:pPr>
            <a:r>
              <a:rPr lang="is-IS" dirty="0"/>
              <a:t>Spurningar („Questions“)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„Randomize the order of questions“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Spurningar birtast í handahófskenndri röð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„Randomize the order of alternatives“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Valmöguleikar birtast í handahófskennri röð</a:t>
            </a:r>
            <a:endParaRPr lang="is-IS" sz="1400" dirty="0"/>
          </a:p>
          <a:p>
            <a:pPr lvl="1" indent="0">
              <a:buClr>
                <a:srgbClr val="D60045"/>
              </a:buClr>
              <a:buNone/>
            </a:pPr>
            <a:r>
              <a:rPr lang="is-IS" dirty="0"/>
              <a:t>Aðgengisstillingar („Accessibility“)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„Allow spell check for“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eingöngu enska og sænska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„Allow text to speech for“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Upplestur á texta (mælum ekki með nema fyrir ensku og að þetta hafi verið prófað með viðkomandi nemanda)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„Allow audio playback from USB“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Texti eða hljóð lesið af USB</a:t>
            </a:r>
          </a:p>
          <a:p>
            <a:pPr marL="558900" lvl="1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400" dirty="0"/>
              <a:t>„Allow Immersive Reader“</a:t>
            </a:r>
          </a:p>
          <a:p>
            <a:pPr marL="793750" lvl="2" indent="-342900">
              <a:buClr>
                <a:srgbClr val="D60045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Fyrir nemendur með sértæk úrræði, hafið samband við UT – </a:t>
            </a:r>
            <a:r>
              <a:rPr lang="is-IS" sz="1200" dirty="0">
                <a:hlinkClick r:id="rId2"/>
              </a:rPr>
              <a:t>help@ru.is</a:t>
            </a:r>
            <a:r>
              <a:rPr lang="is-IS" sz="1200" dirty="0"/>
              <a:t> fyrir frekari upplýsingar</a:t>
            </a:r>
            <a:endParaRPr lang="is-IS" sz="1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1825625"/>
            <a:ext cx="3027680" cy="2121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39" y="3543300"/>
            <a:ext cx="3188119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77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Uppsetning á ritgerðaspurningu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Eftirfarandi reiti þarf að fylla út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„Question title“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„Question shown to the students“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„Max points“</a:t>
            </a:r>
            <a:endParaRPr lang="is-I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Valkvæðir reitir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Til að setja inn myndir er smellt á táknið uppi vinstramegin í textaboxinu 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„Add media“ – youtube, hljóð, vefsíða, pdf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Gögnin þurfa að vera aðgengileg öllum og alls ekki vistu á tölvu kennara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PDF skjöl úr skýinu verður að tengja sem „webpages“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„Max length (words)“ – hámarks orðafjöldi í rituðum texta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„Your Notes“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Einungis sýnilegt kennara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24" y="1825625"/>
            <a:ext cx="379815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5776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Uppsetning á valspurningu – eitt rétt svar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Eftirfarandi reiti þarf að fylla út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„Question title“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„Question shown to the students“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„Correct answer“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„Max points“</a:t>
            </a:r>
            <a:endParaRPr lang="is-I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Valkvæðir reitir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Til að setja inn myndir er smellt á táknið uppi vinstramegin í textaboxinu 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„Add media“ – youtube, hljóð, vefsíða, pdf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Gögnin þurfa að vera aðgengileg öllum og alls ekki vistu á tölvu kennara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PDF skjöl úr skýinu verður að tengja sem „webpages“</a:t>
            </a:r>
            <a:endParaRPr lang="is-IS" sz="1400" dirty="0"/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is-IS" sz="1400" dirty="0"/>
              <a:t>„Your Notes“</a:t>
            </a:r>
          </a:p>
          <a:p>
            <a:pPr marL="793750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s-IS" sz="1200" dirty="0"/>
              <a:t>Einungis sýnilegt kennara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04" y="1825625"/>
            <a:ext cx="3556792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1752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R Colors 2019">
      <a:dk1>
        <a:srgbClr val="000000"/>
      </a:dk1>
      <a:lt1>
        <a:srgbClr val="FFFFFF"/>
      </a:lt1>
      <a:dk2>
        <a:srgbClr val="414141"/>
      </a:dk2>
      <a:lt2>
        <a:srgbClr val="ADAEAE"/>
      </a:lt2>
      <a:accent1>
        <a:srgbClr val="E62C09"/>
      </a:accent1>
      <a:accent2>
        <a:srgbClr val="D20A11"/>
      </a:accent2>
      <a:accent3>
        <a:srgbClr val="333F4B"/>
      </a:accent3>
      <a:accent4>
        <a:srgbClr val="4188A7"/>
      </a:accent4>
      <a:accent5>
        <a:srgbClr val="D60045"/>
      </a:accent5>
      <a:accent6>
        <a:srgbClr val="EAE5E3"/>
      </a:accent6>
      <a:hlink>
        <a:srgbClr val="B30A11"/>
      </a:hlink>
      <a:folHlink>
        <a:srgbClr val="CB4F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lnSpc>
            <a:spcPct val="110000"/>
          </a:lnSpc>
          <a:defRPr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144000" tIns="144000" rIns="144000" bIns="144000" rtlCol="0">
        <a:spAutoFit/>
      </a:bodyPr>
      <a:lstStyle>
        <a:defPPr algn="ctr">
          <a:lnSpc>
            <a:spcPct val="110000"/>
          </a:lnSpc>
          <a:defRPr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R ppt template_vinnsla 3" id="{D7B44372-7828-C245-97F0-005EB4DA43C8}" vid="{7C58E138-6AB6-274F-A9C3-FAF7955A4C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CD83C47977046BE39D8103EDF9B0E" ma:contentTypeVersion="13" ma:contentTypeDescription="Create a new document." ma:contentTypeScope="" ma:versionID="57a7208045b7f8d42eff904618f885af">
  <xsd:schema xmlns:xsd="http://www.w3.org/2001/XMLSchema" xmlns:xs="http://www.w3.org/2001/XMLSchema" xmlns:p="http://schemas.microsoft.com/office/2006/metadata/properties" xmlns:ns3="9f525a6d-4d67-4e7e-bdd2-214563469a14" xmlns:ns4="3ef2b431-51cc-4d75-aa12-98a5f74acdfc" targetNamespace="http://schemas.microsoft.com/office/2006/metadata/properties" ma:root="true" ma:fieldsID="a532a8c7ce088a85c519b347c5f2882c" ns3:_="" ns4:_="">
    <xsd:import namespace="9f525a6d-4d67-4e7e-bdd2-214563469a14"/>
    <xsd:import namespace="3ef2b431-51cc-4d75-aa12-98a5f74acdf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25a6d-4d67-4e7e-bdd2-214563469a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f2b431-51cc-4d75-aa12-98a5f74acd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0E7DF0-A0CF-4E01-B32E-28F5996B0554}">
  <ds:schemaRefs>
    <ds:schemaRef ds:uri="http://purl.org/dc/elements/1.1/"/>
    <ds:schemaRef ds:uri="http://schemas.microsoft.com/office/2006/metadata/properties"/>
    <ds:schemaRef ds:uri="9f525a6d-4d67-4e7e-bdd2-214563469a14"/>
    <ds:schemaRef ds:uri="http://schemas.microsoft.com/office/2006/documentManagement/types"/>
    <ds:schemaRef ds:uri="http://purl.org/dc/terms/"/>
    <ds:schemaRef ds:uri="3ef2b431-51cc-4d75-aa12-98a5f74acdfc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1340155-3F55-4383-8774-20BE759588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25a6d-4d67-4e7e-bdd2-214563469a14"/>
    <ds:schemaRef ds:uri="3ef2b431-51cc-4d75-aa12-98a5f74acd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051A4A-4111-45D0-88FE-04B430D3DB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 ppt_template_2019</Template>
  <TotalTime>883</TotalTime>
  <Words>1481</Words>
  <Application>Microsoft Macintosh PowerPoint</Application>
  <PresentationFormat>Widescreen</PresentationFormat>
  <Paragraphs>170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.AppleSystemUIFont</vt:lpstr>
      <vt:lpstr>Arial</vt:lpstr>
      <vt:lpstr>Calibri</vt:lpstr>
      <vt:lpstr>Office Theme</vt:lpstr>
      <vt:lpstr>DigiExam</vt:lpstr>
      <vt:lpstr>Canvas</vt:lpstr>
      <vt:lpstr>Canvas í DigiExam</vt:lpstr>
      <vt:lpstr>Próf búið til</vt:lpstr>
      <vt:lpstr>Stillingar á prófi</vt:lpstr>
      <vt:lpstr>Stillingar á prófi (General)</vt:lpstr>
      <vt:lpstr>Valkvæðar stillingar á prófi</vt:lpstr>
      <vt:lpstr>Uppsetning á ritgerðaspurningu</vt:lpstr>
      <vt:lpstr>Uppsetning á valspurningu – eitt rétt svar</vt:lpstr>
      <vt:lpstr>Uppsetning á valspurningu – fleira en eitt rétt svar</vt:lpstr>
      <vt:lpstr>Uppsetning á spurningu með eyðu</vt:lpstr>
      <vt:lpstr>Yfirferð og vistun</vt:lpstr>
      <vt:lpstr>Vistun</vt:lpstr>
      <vt:lpstr>Tenging á Canvas og DigiExam - Verkefni búið til</vt:lpstr>
      <vt:lpstr>Verkefni búið til</vt:lpstr>
      <vt:lpstr>Verkefni búið til</vt:lpstr>
      <vt:lpstr>Verkefni tengt við DigiExam</vt:lpstr>
      <vt:lpstr>Verkefni tengt við DigiExam</vt:lpstr>
      <vt:lpstr>Birting / vistun verkefnis</vt:lpstr>
      <vt:lpstr>Ræsing á prófi</vt:lpstr>
      <vt:lpstr>Yfirlit og lok prófs</vt:lpstr>
      <vt:lpstr>Einkunnagjöf</vt:lpstr>
      <vt:lpstr>Flutningur einkunna</vt:lpstr>
      <vt:lpstr>PowerPoint Presentation</vt:lpstr>
    </vt:vector>
  </TitlesOfParts>
  <Company>Reykjavik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DigiExam</dc:title>
  <dc:creator>Baldur Ingi Ólafsson</dc:creator>
  <cp:lastModifiedBy>John David Baird</cp:lastModifiedBy>
  <cp:revision>35</cp:revision>
  <dcterms:created xsi:type="dcterms:W3CDTF">2019-11-14T15:16:31Z</dcterms:created>
  <dcterms:modified xsi:type="dcterms:W3CDTF">2020-10-13T14:17:40Z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0x010100224CD83C47977046BE39D8103EDF9B0E</vt:lpwstr>
  </property>
</Properties>
</file>